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Lst>
  <p:notesMasterIdLst>
    <p:notesMasterId r:id="rId26"/>
  </p:notesMasterIdLst>
  <p:handoutMasterIdLst>
    <p:handoutMasterId r:id="rId27"/>
  </p:handoutMasterIdLst>
  <p:sldIdLst>
    <p:sldId id="259" r:id="rId5"/>
    <p:sldId id="262" r:id="rId6"/>
    <p:sldId id="266" r:id="rId7"/>
    <p:sldId id="273" r:id="rId8"/>
    <p:sldId id="277" r:id="rId9"/>
    <p:sldId id="272" r:id="rId10"/>
    <p:sldId id="274" r:id="rId11"/>
    <p:sldId id="278" r:id="rId12"/>
    <p:sldId id="267" r:id="rId13"/>
    <p:sldId id="276" r:id="rId14"/>
    <p:sldId id="279" r:id="rId15"/>
    <p:sldId id="280" r:id="rId16"/>
    <p:sldId id="281" r:id="rId17"/>
    <p:sldId id="282" r:id="rId18"/>
    <p:sldId id="283" r:id="rId19"/>
    <p:sldId id="284" r:id="rId20"/>
    <p:sldId id="285" r:id="rId21"/>
    <p:sldId id="286" r:id="rId22"/>
    <p:sldId id="287" r:id="rId23"/>
    <p:sldId id="288" r:id="rId24"/>
    <p:sldId id="289"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B2B4B2"/>
    <a:srgbClr val="005F83"/>
    <a:srgbClr val="509E2F"/>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6" d="100"/>
          <a:sy n="106" d="100"/>
        </p:scale>
        <p:origin x="990" y="156"/>
      </p:cViewPr>
      <p:guideLst>
        <p:guide orient="horz" pos="2109"/>
        <p:guide pos="344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3/24/2016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438F10-138D-4722-8E8A-75D37BB37A06}" type="datetimeFigureOut">
              <a:rPr lang="en-US" smtClean="0"/>
              <a:t>3/24/2016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4C6AF4F-3643-4BD4-966D-B43FB822393D}" type="slidenum">
              <a:rPr lang="en-US" smtClean="0"/>
              <a:t>‹#›</a:t>
            </a:fld>
            <a:endParaRPr lang="en-US" dirty="0"/>
          </a:p>
        </p:txBody>
      </p:sp>
    </p:spTree>
    <p:extLst>
      <p:ext uri="{BB962C8B-B14F-4D97-AF65-F5344CB8AC3E}">
        <p14:creationId xmlns:p14="http://schemas.microsoft.com/office/powerpoint/2010/main" val="429096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1</a:t>
            </a:fld>
            <a:endParaRPr lang="en-US" dirty="0"/>
          </a:p>
        </p:txBody>
      </p:sp>
    </p:spTree>
    <p:extLst>
      <p:ext uri="{BB962C8B-B14F-4D97-AF65-F5344CB8AC3E}">
        <p14:creationId xmlns:p14="http://schemas.microsoft.com/office/powerpoint/2010/main" val="167886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10</a:t>
            </a:fld>
            <a:endParaRPr lang="en-US" dirty="0"/>
          </a:p>
        </p:txBody>
      </p:sp>
    </p:spTree>
    <p:extLst>
      <p:ext uri="{BB962C8B-B14F-4D97-AF65-F5344CB8AC3E}">
        <p14:creationId xmlns:p14="http://schemas.microsoft.com/office/powerpoint/2010/main" val="16286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6AF4F-3643-4BD4-966D-B43FB822393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5258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2</a:t>
            </a:fld>
            <a:endParaRPr lang="en-US" dirty="0"/>
          </a:p>
        </p:txBody>
      </p:sp>
    </p:spTree>
    <p:extLst>
      <p:ext uri="{BB962C8B-B14F-4D97-AF65-F5344CB8AC3E}">
        <p14:creationId xmlns:p14="http://schemas.microsoft.com/office/powerpoint/2010/main" val="18461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3</a:t>
            </a:fld>
            <a:endParaRPr lang="en-US" dirty="0"/>
          </a:p>
        </p:txBody>
      </p:sp>
    </p:spTree>
    <p:extLst>
      <p:ext uri="{BB962C8B-B14F-4D97-AF65-F5344CB8AC3E}">
        <p14:creationId xmlns:p14="http://schemas.microsoft.com/office/powerpoint/2010/main" val="394490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6AF4F-3643-4BD4-966D-B43FB822393D}" type="slidenum">
              <a:rPr lang="en-US" smtClean="0"/>
              <a:t>4</a:t>
            </a:fld>
            <a:endParaRPr lang="en-US" dirty="0"/>
          </a:p>
        </p:txBody>
      </p:sp>
    </p:spTree>
    <p:extLst>
      <p:ext uri="{BB962C8B-B14F-4D97-AF65-F5344CB8AC3E}">
        <p14:creationId xmlns:p14="http://schemas.microsoft.com/office/powerpoint/2010/main" val="394937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5</a:t>
            </a:fld>
            <a:endParaRPr lang="en-US" dirty="0"/>
          </a:p>
        </p:txBody>
      </p:sp>
    </p:spTree>
    <p:extLst>
      <p:ext uri="{BB962C8B-B14F-4D97-AF65-F5344CB8AC3E}">
        <p14:creationId xmlns:p14="http://schemas.microsoft.com/office/powerpoint/2010/main" val="383103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6</a:t>
            </a:fld>
            <a:endParaRPr lang="en-US" dirty="0"/>
          </a:p>
        </p:txBody>
      </p:sp>
    </p:spTree>
    <p:extLst>
      <p:ext uri="{BB962C8B-B14F-4D97-AF65-F5344CB8AC3E}">
        <p14:creationId xmlns:p14="http://schemas.microsoft.com/office/powerpoint/2010/main" val="2953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186F0-520E-481A-BF48-2EF30D59B8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2253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6AF4F-3643-4BD4-966D-B43FB822393D}" type="slidenum">
              <a:rPr lang="en-US" smtClean="0"/>
              <a:t>8</a:t>
            </a:fld>
            <a:endParaRPr lang="en-US" dirty="0"/>
          </a:p>
        </p:txBody>
      </p:sp>
    </p:spTree>
    <p:extLst>
      <p:ext uri="{BB962C8B-B14F-4D97-AF65-F5344CB8AC3E}">
        <p14:creationId xmlns:p14="http://schemas.microsoft.com/office/powerpoint/2010/main" val="15556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6AF4F-3643-4BD4-966D-B43FB822393D}" type="slidenum">
              <a:rPr lang="en-US" smtClean="0"/>
              <a:t>9</a:t>
            </a:fld>
            <a:endParaRPr lang="en-US" dirty="0"/>
          </a:p>
        </p:txBody>
      </p:sp>
    </p:spTree>
    <p:extLst>
      <p:ext uri="{BB962C8B-B14F-4D97-AF65-F5344CB8AC3E}">
        <p14:creationId xmlns:p14="http://schemas.microsoft.com/office/powerpoint/2010/main" val="270632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green-panormic_rv.jpg"/>
          <p:cNvPicPr>
            <a:picLocks noChangeAspect="1"/>
          </p:cNvPicPr>
          <p:nvPr userDrawn="1"/>
        </p:nvPicPr>
        <p:blipFill>
          <a:blip r:embed="rId2"/>
          <a:stretch>
            <a:fillRect/>
          </a:stretch>
        </p:blipFill>
        <p:spPr>
          <a:xfrm>
            <a:off x="714" y="0"/>
            <a:ext cx="9231965" cy="692505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F31BF-7BAA-B545-8A54-BD6165549183}"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DF3B2-5B0F-514C-AE92-94CAAA68DD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251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2329"/>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7892"/>
            <a:ext cx="8229600" cy="422080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10965"/>
            <a:ext cx="2133600" cy="365125"/>
          </a:xfrm>
        </p:spPr>
        <p:txBody>
          <a:bodyPr/>
          <a:lstStyle>
            <a:lvl1pPr>
              <a:defRPr>
                <a:latin typeface="Arial"/>
                <a:cs typeface="Arial"/>
              </a:defRPr>
            </a:lvl1pPr>
          </a:lstStyle>
          <a:p>
            <a:fld id="{F03F31BF-7BAA-B545-8A54-BD6165549183}" type="datetimeFigureOut">
              <a:rPr lang="en-US" smtClean="0">
                <a:solidFill>
                  <a:prstClr val="black">
                    <a:tint val="75000"/>
                  </a:prstClr>
                </a:solidFill>
              </a:rPr>
              <a:pPr/>
              <a:t>3/24/2016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10965"/>
            <a:ext cx="2895600" cy="365125"/>
          </a:xfrm>
        </p:spPr>
        <p:txBody>
          <a:bodyPr/>
          <a:lstStyle>
            <a:lvl1pPr>
              <a:defRPr>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10965"/>
            <a:ext cx="2133600" cy="365125"/>
          </a:xfrm>
        </p:spPr>
        <p:txBody>
          <a:bodyPr/>
          <a:lstStyle>
            <a:lvl1pPr>
              <a:defRPr>
                <a:latin typeface="Arial"/>
                <a:cs typeface="Arial"/>
              </a:defRPr>
            </a:lvl1pPr>
          </a:lstStyle>
          <a:p>
            <a:fld id="{644DF3B2-5B0F-514C-AE92-94CAAA68D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234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a:cs typeface="Arial"/>
              </a:defRPr>
            </a:lvl1pPr>
          </a:lstStyle>
          <a:p>
            <a:fld id="{F03F31BF-7BAA-B545-8A54-BD6165549183}" type="datetimeFigureOut">
              <a:rPr lang="en-US" smtClean="0">
                <a:solidFill>
                  <a:prstClr val="black">
                    <a:tint val="75000"/>
                  </a:prstClr>
                </a:solidFill>
              </a:rPr>
              <a:pPr/>
              <a:t>3/24/2016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644DF3B2-5B0F-514C-AE92-94CAAA68D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812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4445"/>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0008"/>
            <a:ext cx="4038600" cy="4204524"/>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0007"/>
            <a:ext cx="4038600" cy="4204525"/>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0517"/>
            <a:ext cx="2133600" cy="365125"/>
          </a:xfrm>
        </p:spPr>
        <p:txBody>
          <a:bodyPr/>
          <a:lstStyle>
            <a:lvl1pPr>
              <a:defRPr>
                <a:latin typeface="Arial"/>
                <a:cs typeface="Arial"/>
              </a:defRPr>
            </a:lvl1pPr>
          </a:lstStyle>
          <a:p>
            <a:fld id="{F03F31BF-7BAA-B545-8A54-BD6165549183}" type="datetimeFigureOut">
              <a:rPr lang="en-US" smtClean="0">
                <a:solidFill>
                  <a:prstClr val="black">
                    <a:tint val="75000"/>
                  </a:prstClr>
                </a:solidFill>
              </a:rPr>
              <a:pPr/>
              <a:t>3/24/2016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250517"/>
            <a:ext cx="2895600" cy="365125"/>
          </a:xfrm>
        </p:spPr>
        <p:txBody>
          <a:bodyPr/>
          <a:lstStyle>
            <a:lvl1pPr>
              <a:defRPr>
                <a:latin typeface="Arial"/>
                <a:cs typeface="Aria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250517"/>
            <a:ext cx="2133600" cy="365125"/>
          </a:xfrm>
        </p:spPr>
        <p:txBody>
          <a:bodyPr/>
          <a:lstStyle>
            <a:lvl1pPr>
              <a:defRPr>
                <a:latin typeface="Arial"/>
                <a:cs typeface="Arial"/>
              </a:defRPr>
            </a:lvl1pPr>
          </a:lstStyle>
          <a:p>
            <a:fld id="{644DF3B2-5B0F-514C-AE92-94CAAA68D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649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61747"/>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1984"/>
            <a:ext cx="4040188" cy="3670555"/>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61984"/>
            <a:ext cx="4041775" cy="3670555"/>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278334"/>
            <a:ext cx="2133600" cy="365125"/>
          </a:xfrm>
        </p:spPr>
        <p:txBody>
          <a:bodyPr/>
          <a:lstStyle>
            <a:lvl1pPr>
              <a:defRPr>
                <a:latin typeface="Arial"/>
                <a:cs typeface="Arial"/>
              </a:defRPr>
            </a:lvl1pPr>
          </a:lstStyle>
          <a:p>
            <a:fld id="{F03F31BF-7BAA-B545-8A54-BD6165549183}" type="datetimeFigureOut">
              <a:rPr lang="en-US" smtClean="0">
                <a:solidFill>
                  <a:prstClr val="black">
                    <a:tint val="75000"/>
                  </a:prstClr>
                </a:solidFill>
              </a:rPr>
              <a:pPr/>
              <a:t>3/24/2016</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278334"/>
            <a:ext cx="2895600" cy="365125"/>
          </a:xfrm>
        </p:spPr>
        <p:txBody>
          <a:bodyPr/>
          <a:lstStyle>
            <a:lvl1pPr>
              <a:defRPr>
                <a:latin typeface="Arial"/>
                <a:cs typeface="Arial"/>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278334"/>
            <a:ext cx="2133600" cy="365125"/>
          </a:xfrm>
        </p:spPr>
        <p:txBody>
          <a:bodyPr/>
          <a:lstStyle>
            <a:lvl1pPr>
              <a:defRPr>
                <a:latin typeface="Arial"/>
                <a:cs typeface="Arial"/>
              </a:defRPr>
            </a:lvl1pPr>
          </a:lstStyle>
          <a:p>
            <a:fld id="{644DF3B2-5B0F-514C-AE92-94CAAA68D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278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1881"/>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a:cs typeface="Arial"/>
              </a:defRPr>
            </a:lvl1pPr>
          </a:lstStyle>
          <a:p>
            <a:fld id="{F03F31BF-7BAA-B545-8A54-BD6165549183}" type="datetimeFigureOut">
              <a:rPr lang="en-US" smtClean="0">
                <a:solidFill>
                  <a:prstClr val="black">
                    <a:tint val="75000"/>
                  </a:prstClr>
                </a:solidFill>
              </a:rPr>
              <a:pPr/>
              <a:t>3/24/2016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644DF3B2-5B0F-514C-AE92-94CAAA68D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924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F31BF-7BAA-B545-8A54-BD6165549183}" type="datetimeFigureOut">
              <a:rPr lang="en-US" smtClean="0">
                <a:solidFill>
                  <a:prstClr val="black">
                    <a:tint val="75000"/>
                  </a:prstClr>
                </a:solidFill>
              </a:rPr>
              <a:pPr/>
              <a:t>3/24/2016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4DF3B2-5B0F-514C-AE92-94CAAA68DD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07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03F31BF-7BAA-B545-8A54-BD6165549183}" type="datetimeFigureOut">
              <a:rPr lang="en-US" smtClean="0">
                <a:solidFill>
                  <a:prstClr val="black">
                    <a:tint val="75000"/>
                  </a:prstClr>
                </a:solidFill>
              </a:rPr>
              <a:pPr/>
              <a:t>3/24/2016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644DF3B2-5B0F-514C-AE92-94CAAA68D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657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5.jpe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F31BF-7BAA-B545-8A54-BD6165549183}"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DF3B2-5B0F-514C-AE92-94CAAA68DD3A}" type="slidenum">
              <a:rPr lang="en-US" smtClean="0">
                <a:solidFill>
                  <a:prstClr val="black">
                    <a:tint val="75000"/>
                  </a:prstClr>
                </a:solidFill>
              </a:rPr>
              <a:pPr/>
              <a:t>‹#›</a:t>
            </a:fld>
            <a:endParaRPr lang="en-US">
              <a:solidFill>
                <a:prstClr val="black">
                  <a:tint val="75000"/>
                </a:prstClr>
              </a:solidFill>
            </a:endParaRPr>
          </a:p>
        </p:txBody>
      </p:sp>
      <p:pic>
        <p:nvPicPr>
          <p:cNvPr id="9" name="Picture 8" descr="green-stripe.jpg"/>
          <p:cNvPicPr>
            <a:picLocks noChangeAspect="1"/>
          </p:cNvPicPr>
          <p:nvPr userDrawn="1"/>
        </p:nvPicPr>
        <p:blipFill>
          <a:blip r:embed="rId10"/>
          <a:stretch>
            <a:fillRect/>
          </a:stretch>
        </p:blipFill>
        <p:spPr>
          <a:xfrm>
            <a:off x="714" y="0"/>
            <a:ext cx="9231965" cy="6925056"/>
          </a:xfrm>
          <a:prstGeom prst="rect">
            <a:avLst/>
          </a:prstGeom>
        </p:spPr>
      </p:pic>
    </p:spTree>
    <p:extLst>
      <p:ext uri="{BB962C8B-B14F-4D97-AF65-F5344CB8AC3E}">
        <p14:creationId xmlns:p14="http://schemas.microsoft.com/office/powerpoint/2010/main" val="39422311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640009"/>
            <a:ext cx="7802542" cy="2641756"/>
          </a:xfrm>
        </p:spPr>
        <p:txBody>
          <a:bodyPr>
            <a:normAutofit/>
          </a:bodyPr>
          <a:lstStyle/>
          <a:p>
            <a:r>
              <a:rPr lang="en-US" sz="6000" b="1" dirty="0" smtClean="0"/>
              <a:t>Provost Report</a:t>
            </a:r>
          </a:p>
          <a:p>
            <a:r>
              <a:rPr lang="en-US" sz="3400" b="1" dirty="0" smtClean="0"/>
              <a:t>Dr. Robert J. Marley</a:t>
            </a:r>
          </a:p>
          <a:p>
            <a:r>
              <a:rPr lang="en-US" sz="2800" dirty="0" smtClean="0"/>
              <a:t>Provost and Executive Vice Chancellor for Academic Affairs</a:t>
            </a:r>
            <a:endParaRPr lang="en-US" sz="2800" dirty="0"/>
          </a:p>
        </p:txBody>
      </p:sp>
      <p:sp>
        <p:nvSpPr>
          <p:cNvPr id="2" name="TextBox 1"/>
          <p:cNvSpPr txBox="1"/>
          <p:nvPr/>
        </p:nvSpPr>
        <p:spPr>
          <a:xfrm>
            <a:off x="671757" y="5821251"/>
            <a:ext cx="6540412" cy="400110"/>
          </a:xfrm>
          <a:prstGeom prst="rect">
            <a:avLst/>
          </a:prstGeom>
          <a:noFill/>
        </p:spPr>
        <p:txBody>
          <a:bodyPr wrap="square" rtlCol="0">
            <a:spAutoFit/>
          </a:bodyPr>
          <a:lstStyle/>
          <a:p>
            <a:r>
              <a:rPr lang="en-US" sz="2000" dirty="0" smtClean="0">
                <a:latin typeface="Orgon Slab" panose="02000503000000020004" pitchFamily="50" charset="0"/>
              </a:rPr>
              <a:t>Faculty Senate Meeting				March 24, 2016</a:t>
            </a:r>
            <a:endParaRPr lang="en-US" sz="2000" dirty="0">
              <a:latin typeface="Orgon Slab" panose="02000503000000020004" pitchFamily="50" charset="0"/>
            </a:endParaRP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003B49"/>
                </a:solidFill>
              </a:rPr>
              <a:t>Daryl Beetner, Chair</a:t>
            </a:r>
          </a:p>
          <a:p>
            <a:r>
              <a:rPr lang="en-US" dirty="0" smtClean="0">
                <a:solidFill>
                  <a:srgbClr val="003B49"/>
                </a:solidFill>
              </a:rPr>
              <a:t>James Drallmeier</a:t>
            </a:r>
          </a:p>
          <a:p>
            <a:r>
              <a:rPr lang="en-US" dirty="0" smtClean="0">
                <a:solidFill>
                  <a:srgbClr val="003B49"/>
                </a:solidFill>
              </a:rPr>
              <a:t>Suzanna Long</a:t>
            </a:r>
          </a:p>
          <a:p>
            <a:r>
              <a:rPr lang="en-US" dirty="0" smtClean="0">
                <a:solidFill>
                  <a:srgbClr val="003B49"/>
                </a:solidFill>
              </a:rPr>
              <a:t>Yinfa Ma</a:t>
            </a:r>
          </a:p>
          <a:p>
            <a:r>
              <a:rPr lang="en-US" dirty="0" smtClean="0">
                <a:solidFill>
                  <a:srgbClr val="003B49"/>
                </a:solidFill>
              </a:rPr>
              <a:t>Jagannathan Sarangapani</a:t>
            </a:r>
          </a:p>
          <a:p>
            <a:r>
              <a:rPr lang="en-US" dirty="0" smtClean="0">
                <a:solidFill>
                  <a:srgbClr val="003B49"/>
                </a:solidFill>
              </a:rPr>
              <a:t>Stephan Clark</a:t>
            </a:r>
          </a:p>
          <a:p>
            <a:r>
              <a:rPr lang="en-US" dirty="0" smtClean="0">
                <a:solidFill>
                  <a:srgbClr val="003B49"/>
                </a:solidFill>
              </a:rPr>
              <a:t>Philip Whitefield</a:t>
            </a:r>
          </a:p>
          <a:p>
            <a:r>
              <a:rPr lang="en-US" dirty="0" smtClean="0">
                <a:solidFill>
                  <a:srgbClr val="003B49"/>
                </a:solidFill>
              </a:rPr>
              <a:t>Mary Jo Richards, Ex-Officio</a:t>
            </a:r>
          </a:p>
          <a:p>
            <a:r>
              <a:rPr lang="en-US" dirty="0" smtClean="0">
                <a:solidFill>
                  <a:srgbClr val="003B49"/>
                </a:solidFill>
              </a:rPr>
              <a:t>Ryan Rapp (UM audit), Ex-Officio</a:t>
            </a:r>
            <a:endParaRPr lang="en-US" dirty="0">
              <a:solidFill>
                <a:srgbClr val="003B49"/>
              </a:solidFill>
            </a:endParaRPr>
          </a:p>
        </p:txBody>
      </p:sp>
      <p:sp>
        <p:nvSpPr>
          <p:cNvPr id="3" name="Text Placeholder 2"/>
          <p:cNvSpPr>
            <a:spLocks noGrp="1"/>
          </p:cNvSpPr>
          <p:nvPr>
            <p:ph type="body" sz="quarter" idx="12"/>
          </p:nvPr>
        </p:nvSpPr>
        <p:spPr>
          <a:xfrm>
            <a:off x="497260" y="522105"/>
            <a:ext cx="8184662" cy="991999"/>
          </a:xfrm>
        </p:spPr>
        <p:txBody>
          <a:bodyPr/>
          <a:lstStyle/>
          <a:p>
            <a:pPr algn="ctr"/>
            <a:r>
              <a:rPr lang="en-US" dirty="0" smtClean="0"/>
              <a:t>Faculty Salary Incentive Task Force Membership List</a:t>
            </a:r>
            <a:endParaRPr lang="en-US" dirty="0"/>
          </a:p>
        </p:txBody>
      </p:sp>
    </p:spTree>
    <p:extLst>
      <p:ext uri="{BB962C8B-B14F-4D97-AF65-F5344CB8AC3E}">
        <p14:creationId xmlns:p14="http://schemas.microsoft.com/office/powerpoint/2010/main" val="120607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16866" y="2654809"/>
            <a:ext cx="6457821" cy="693162"/>
          </a:xfrm>
        </p:spPr>
        <p:txBody>
          <a:bodyPr>
            <a:noAutofit/>
          </a:bodyPr>
          <a:lstStyle/>
          <a:p>
            <a:pPr algn="ctr"/>
            <a:r>
              <a:rPr lang="en-US" sz="4500" dirty="0"/>
              <a:t>Division Updates</a:t>
            </a:r>
          </a:p>
        </p:txBody>
      </p:sp>
    </p:spTree>
    <p:extLst>
      <p:ext uri="{BB962C8B-B14F-4D97-AF65-F5344CB8AC3E}">
        <p14:creationId xmlns:p14="http://schemas.microsoft.com/office/powerpoint/2010/main" val="250518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0002" y="1763079"/>
            <a:ext cx="7738414" cy="3840955"/>
          </a:xfrm>
        </p:spPr>
        <p:txBody>
          <a:bodyPr/>
          <a:lstStyle/>
          <a:p>
            <a:pPr marL="342900" lvl="2" indent="-342900">
              <a:tabLst>
                <a:tab pos="339725" algn="l"/>
                <a:tab pos="687388" algn="l"/>
              </a:tabLst>
              <a:defRPr/>
            </a:pPr>
            <a:r>
              <a:rPr lang="en-US" altLang="en-US" sz="1900" b="1" dirty="0">
                <a:solidFill>
                  <a:srgbClr val="003B49"/>
                </a:solidFill>
              </a:rPr>
              <a:t>Bonnie Bachman (Economics) </a:t>
            </a:r>
            <a:r>
              <a:rPr lang="en-US" altLang="en-US" sz="1900" dirty="0">
                <a:solidFill>
                  <a:srgbClr val="003B49"/>
                </a:solidFill>
              </a:rPr>
              <a:t>received the Faculty Experiential Learning Award</a:t>
            </a:r>
          </a:p>
          <a:p>
            <a:pPr marL="342900" lvl="2" indent="-342900">
              <a:tabLst>
                <a:tab pos="339725" algn="l"/>
                <a:tab pos="687388" algn="l"/>
              </a:tabLst>
              <a:defRPr/>
            </a:pPr>
            <a:endParaRPr lang="en-US" altLang="en-US" sz="700" dirty="0">
              <a:solidFill>
                <a:srgbClr val="003B49"/>
              </a:solidFill>
            </a:endParaRPr>
          </a:p>
          <a:p>
            <a:pPr marL="342900" lvl="2" indent="-342900">
              <a:tabLst>
                <a:tab pos="339725" algn="l"/>
                <a:tab pos="687388" algn="l"/>
              </a:tabLst>
              <a:defRPr/>
            </a:pPr>
            <a:r>
              <a:rPr lang="en-US" altLang="en-US" sz="1900" b="1" dirty="0">
                <a:solidFill>
                  <a:srgbClr val="003B49"/>
                </a:solidFill>
              </a:rPr>
              <a:t>Shannon Fogg (History and Political Science) </a:t>
            </a:r>
            <a:r>
              <a:rPr lang="en-US" altLang="en-US" sz="1900" dirty="0">
                <a:solidFill>
                  <a:srgbClr val="003B49"/>
                </a:solidFill>
              </a:rPr>
              <a:t>was named to the editorial board of the journal French History</a:t>
            </a:r>
          </a:p>
          <a:p>
            <a:pPr marL="0" lvl="2" indent="0">
              <a:buNone/>
              <a:tabLst>
                <a:tab pos="339725" algn="l"/>
                <a:tab pos="687388" algn="l"/>
              </a:tabLst>
              <a:defRPr/>
            </a:pPr>
            <a:endParaRPr lang="en-US" altLang="en-US" sz="700" dirty="0">
              <a:solidFill>
                <a:srgbClr val="003B49"/>
              </a:solidFill>
            </a:endParaRPr>
          </a:p>
          <a:p>
            <a:pPr>
              <a:tabLst>
                <a:tab pos="339725" algn="l"/>
                <a:tab pos="687388" algn="l"/>
              </a:tabLst>
              <a:defRPr/>
            </a:pPr>
            <a:r>
              <a:rPr lang="en-US" altLang="en-US" sz="1900" b="1" dirty="0">
                <a:solidFill>
                  <a:srgbClr val="003B49"/>
                </a:solidFill>
              </a:rPr>
              <a:t>Michael Bruening (History and Political Science) </a:t>
            </a:r>
            <a:r>
              <a:rPr lang="en-US" altLang="en-US" sz="1900" dirty="0">
                <a:solidFill>
                  <a:srgbClr val="003B49"/>
                </a:solidFill>
              </a:rPr>
              <a:t>has been awarded a 2016–2017 Fulbright U.S. Scholar grant for France</a:t>
            </a:r>
          </a:p>
          <a:p>
            <a:pPr>
              <a:tabLst>
                <a:tab pos="339725" algn="l"/>
                <a:tab pos="687388" algn="l"/>
              </a:tabLst>
              <a:defRPr/>
            </a:pPr>
            <a:endParaRPr lang="en-US" altLang="en-US" sz="700" dirty="0">
              <a:solidFill>
                <a:srgbClr val="003B49"/>
              </a:solidFill>
            </a:endParaRPr>
          </a:p>
          <a:p>
            <a:pPr marL="342900" lvl="2" indent="-342900">
              <a:tabLst>
                <a:tab pos="339725" algn="l"/>
                <a:tab pos="687388" algn="l"/>
              </a:tabLst>
              <a:defRPr/>
            </a:pPr>
            <a:r>
              <a:rPr lang="en-US" altLang="en-US" sz="1900" b="1" dirty="0">
                <a:solidFill>
                  <a:srgbClr val="003B49"/>
                </a:solidFill>
              </a:rPr>
              <a:t>Honglan Shi (Chemistry) </a:t>
            </a:r>
            <a:r>
              <a:rPr lang="en-US" altLang="en-US" sz="1900" dirty="0">
                <a:solidFill>
                  <a:srgbClr val="003B49"/>
                </a:solidFill>
              </a:rPr>
              <a:t>has received funds totaling $20,042 from Missouri Water Resources Research Center for the project entitled, “</a:t>
            </a:r>
            <a:r>
              <a:rPr lang="en-US" sz="1900" dirty="0">
                <a:solidFill>
                  <a:srgbClr val="003B49"/>
                </a:solidFill>
              </a:rPr>
              <a:t>Technology Assistance to Missouri Utilities to Meet DBP Standards:  Hannibal, Perryville, Poplar Bluff</a:t>
            </a:r>
            <a:r>
              <a:rPr lang="en-US" sz="1900" dirty="0">
                <a:solidFill>
                  <a:srgbClr val="003B49"/>
                </a:solidFill>
              </a:rPr>
              <a:t>”</a:t>
            </a:r>
            <a:endParaRPr lang="en-US" altLang="en-US" sz="1900" dirty="0">
              <a:solidFill>
                <a:srgbClr val="003B49"/>
              </a:solidFill>
            </a:endParaRPr>
          </a:p>
        </p:txBody>
      </p:sp>
      <p:sp>
        <p:nvSpPr>
          <p:cNvPr id="3" name="Text Placeholder 2"/>
          <p:cNvSpPr>
            <a:spLocks noGrp="1"/>
          </p:cNvSpPr>
          <p:nvPr>
            <p:ph type="body" sz="quarter" idx="12"/>
          </p:nvPr>
        </p:nvSpPr>
        <p:spPr/>
        <p:txBody>
          <a:bodyPr/>
          <a:lstStyle/>
          <a:p>
            <a:r>
              <a:rPr lang="en-US" dirty="0" smtClean="0"/>
              <a:t>College of Arts, Sciences, and Business</a:t>
            </a:r>
            <a:endParaRPr lang="en-US" dirty="0"/>
          </a:p>
        </p:txBody>
      </p:sp>
    </p:spTree>
    <p:extLst>
      <p:ext uri="{BB962C8B-B14F-4D97-AF65-F5344CB8AC3E}">
        <p14:creationId xmlns:p14="http://schemas.microsoft.com/office/powerpoint/2010/main" val="858603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1378" y="1763078"/>
            <a:ext cx="7738414" cy="4123372"/>
          </a:xfrm>
        </p:spPr>
        <p:txBody>
          <a:bodyPr/>
          <a:lstStyle/>
          <a:p>
            <a:pPr marL="342900" lvl="2" indent="-342900">
              <a:tabLst>
                <a:tab pos="339725" algn="l"/>
                <a:tab pos="687388" algn="l"/>
              </a:tabLst>
            </a:pPr>
            <a:r>
              <a:rPr lang="en-US" altLang="en-US" b="1" dirty="0">
                <a:solidFill>
                  <a:srgbClr val="003B49"/>
                </a:solidFill>
              </a:rPr>
              <a:t>Faculty Excellence Award Winners</a:t>
            </a:r>
          </a:p>
          <a:p>
            <a:pPr marL="800100" lvl="3" indent="-342900">
              <a:tabLst>
                <a:tab pos="339725" algn="l"/>
                <a:tab pos="687388" algn="l"/>
              </a:tabLst>
            </a:pPr>
            <a:r>
              <a:rPr lang="en-US" altLang="en-US" sz="1500" dirty="0">
                <a:solidFill>
                  <a:srgbClr val="003B49"/>
                </a:solidFill>
              </a:rPr>
              <a:t>Richard Dawes (Chemistry)</a:t>
            </a:r>
          </a:p>
          <a:p>
            <a:pPr marL="800100" lvl="3" indent="-342900">
              <a:tabLst>
                <a:tab pos="339725" algn="l"/>
                <a:tab pos="687388" algn="l"/>
              </a:tabLst>
            </a:pPr>
            <a:r>
              <a:rPr lang="en-US" altLang="en-US" sz="1500" dirty="0">
                <a:solidFill>
                  <a:srgbClr val="003B49"/>
                </a:solidFill>
              </a:rPr>
              <a:t>Patrick Huber (History and Political Science)</a:t>
            </a:r>
          </a:p>
          <a:p>
            <a:pPr marL="342900" lvl="2" indent="-342900">
              <a:tabLst>
                <a:tab pos="339725" algn="l"/>
                <a:tab pos="687388" algn="l"/>
              </a:tabLst>
            </a:pPr>
            <a:r>
              <a:rPr lang="en-US" altLang="en-US" b="1" dirty="0">
                <a:solidFill>
                  <a:srgbClr val="003B49"/>
                </a:solidFill>
              </a:rPr>
              <a:t>Faculty Research Award Winners</a:t>
            </a:r>
          </a:p>
          <a:p>
            <a:pPr marL="800100" lvl="3" indent="-342900">
              <a:tabLst>
                <a:tab pos="339725" algn="l"/>
                <a:tab pos="687388" algn="l"/>
              </a:tabLst>
            </a:pPr>
            <a:r>
              <a:rPr lang="en-US" altLang="en-US" sz="1500" dirty="0">
                <a:solidFill>
                  <a:srgbClr val="003B49"/>
                </a:solidFill>
              </a:rPr>
              <a:t>Ulrich Jentschura (Physics)</a:t>
            </a:r>
          </a:p>
          <a:p>
            <a:pPr marL="342900" lvl="2" indent="-342900">
              <a:tabLst>
                <a:tab pos="339725" algn="l"/>
                <a:tab pos="687388" algn="l"/>
              </a:tabLst>
            </a:pPr>
            <a:r>
              <a:rPr lang="en-US" altLang="en-US" b="1" dirty="0">
                <a:solidFill>
                  <a:srgbClr val="003B49"/>
                </a:solidFill>
              </a:rPr>
              <a:t>Faculty Service Award Winners</a:t>
            </a:r>
          </a:p>
          <a:p>
            <a:pPr marL="800100" lvl="3" indent="-342900">
              <a:tabLst>
                <a:tab pos="339725" algn="l"/>
                <a:tab pos="687388" algn="l"/>
              </a:tabLst>
            </a:pPr>
            <a:r>
              <a:rPr lang="en-US" altLang="en-US" sz="1500" dirty="0">
                <a:solidFill>
                  <a:srgbClr val="003B49"/>
                </a:solidFill>
              </a:rPr>
              <a:t>Diana Ahmad (History and Political Science</a:t>
            </a:r>
          </a:p>
          <a:p>
            <a:pPr marL="800100" lvl="3" indent="-342900">
              <a:tabLst>
                <a:tab pos="339725" algn="l"/>
                <a:tab pos="687388" algn="l"/>
              </a:tabLst>
            </a:pPr>
            <a:r>
              <a:rPr lang="en-US" altLang="en-US" sz="1500" dirty="0">
                <a:solidFill>
                  <a:srgbClr val="003B49"/>
                </a:solidFill>
              </a:rPr>
              <a:t>Audra Merfeld-Langston (Arts, Languages, and Philosophy)</a:t>
            </a:r>
          </a:p>
          <a:p>
            <a:pPr marL="800100" lvl="3" indent="-342900">
              <a:tabLst>
                <a:tab pos="339725" algn="l"/>
                <a:tab pos="687388" algn="l"/>
              </a:tabLst>
            </a:pPr>
            <a:r>
              <a:rPr lang="en-US" altLang="en-US" sz="1500" dirty="0">
                <a:solidFill>
                  <a:srgbClr val="003B49"/>
                </a:solidFill>
              </a:rPr>
              <a:t>Jeff Schramm (History and Political Science)</a:t>
            </a:r>
          </a:p>
          <a:p>
            <a:pPr marL="342900" lvl="2" indent="-342900">
              <a:tabLst>
                <a:tab pos="339725" algn="l"/>
                <a:tab pos="687388" algn="l"/>
              </a:tabLst>
            </a:pPr>
            <a:r>
              <a:rPr lang="en-US" altLang="en-US" b="1" dirty="0" smtClean="0">
                <a:solidFill>
                  <a:srgbClr val="003B49"/>
                </a:solidFill>
              </a:rPr>
              <a:t>Faculty </a:t>
            </a:r>
            <a:r>
              <a:rPr lang="en-US" altLang="en-US" b="1" dirty="0">
                <a:solidFill>
                  <a:srgbClr val="003B49"/>
                </a:solidFill>
              </a:rPr>
              <a:t>Teaching Award Winners</a:t>
            </a:r>
          </a:p>
          <a:p>
            <a:pPr marL="800100" lvl="3" indent="-342900">
              <a:tabLst>
                <a:tab pos="339725" algn="l"/>
                <a:tab pos="687388" algn="l"/>
              </a:tabLst>
            </a:pPr>
            <a:r>
              <a:rPr lang="en-US" altLang="en-US" sz="1500" dirty="0">
                <a:solidFill>
                  <a:srgbClr val="003B49"/>
                </a:solidFill>
              </a:rPr>
              <a:t>Michael Bruening (History and Political Science)</a:t>
            </a:r>
          </a:p>
          <a:p>
            <a:pPr marL="800100" lvl="3" indent="-342900">
              <a:tabLst>
                <a:tab pos="339725" algn="l"/>
                <a:tab pos="687388" algn="l"/>
              </a:tabLst>
            </a:pPr>
            <a:r>
              <a:rPr lang="en-US" altLang="en-US" sz="1500" dirty="0">
                <a:solidFill>
                  <a:srgbClr val="003B49"/>
                </a:solidFill>
              </a:rPr>
              <a:t>Eric Bryan (English and Technical Communication)</a:t>
            </a:r>
          </a:p>
          <a:p>
            <a:pPr marL="800100" lvl="3" indent="-342900">
              <a:tabLst>
                <a:tab pos="339725" algn="l"/>
                <a:tab pos="687388" algn="l"/>
              </a:tabLst>
            </a:pPr>
            <a:r>
              <a:rPr lang="en-US" altLang="en-US" sz="1500" dirty="0">
                <a:solidFill>
                  <a:srgbClr val="003B49"/>
                </a:solidFill>
              </a:rPr>
              <a:t>Irina Ivliyeva (Arts, Languages, and Philosophy)</a:t>
            </a:r>
          </a:p>
          <a:p>
            <a:pPr marL="800100" lvl="3" indent="-342900">
              <a:tabLst>
                <a:tab pos="339725" algn="l"/>
                <a:tab pos="687388" algn="l"/>
              </a:tabLst>
            </a:pPr>
            <a:r>
              <a:rPr lang="en-US" altLang="en-US" sz="1500" dirty="0">
                <a:solidFill>
                  <a:srgbClr val="003B49"/>
                </a:solidFill>
              </a:rPr>
              <a:t>David Wright (English and Technical Communication)</a:t>
            </a:r>
          </a:p>
          <a:p>
            <a:pPr marL="342900" lvl="2" indent="-342900">
              <a:tabLst>
                <a:tab pos="339725" algn="l"/>
                <a:tab pos="687388" algn="l"/>
              </a:tabLst>
              <a:defRPr/>
            </a:pPr>
            <a:endParaRPr lang="en-US" altLang="en-US" sz="1900" dirty="0"/>
          </a:p>
        </p:txBody>
      </p:sp>
      <p:sp>
        <p:nvSpPr>
          <p:cNvPr id="3" name="Text Placeholder 2"/>
          <p:cNvSpPr>
            <a:spLocks noGrp="1"/>
          </p:cNvSpPr>
          <p:nvPr>
            <p:ph type="body" sz="quarter" idx="12"/>
          </p:nvPr>
        </p:nvSpPr>
        <p:spPr/>
        <p:txBody>
          <a:bodyPr/>
          <a:lstStyle/>
          <a:p>
            <a:r>
              <a:rPr lang="en-US" dirty="0" smtClean="0"/>
              <a:t>College of Arts, Sciences, and Business</a:t>
            </a:r>
            <a:endParaRPr lang="en-US" dirty="0"/>
          </a:p>
        </p:txBody>
      </p:sp>
    </p:spTree>
    <p:extLst>
      <p:ext uri="{BB962C8B-B14F-4D97-AF65-F5344CB8AC3E}">
        <p14:creationId xmlns:p14="http://schemas.microsoft.com/office/powerpoint/2010/main" val="59742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273" y="1845595"/>
            <a:ext cx="8048676" cy="3432850"/>
          </a:xfrm>
        </p:spPr>
        <p:txBody>
          <a:bodyPr/>
          <a:lstStyle/>
          <a:p>
            <a:r>
              <a:rPr lang="en-US" sz="1200" b="1" dirty="0">
                <a:solidFill>
                  <a:srgbClr val="003B49"/>
                </a:solidFill>
              </a:rPr>
              <a:t>Dr. Matt O’Keefe</a:t>
            </a:r>
            <a:r>
              <a:rPr lang="en-US" sz="1200" dirty="0">
                <a:solidFill>
                  <a:srgbClr val="003B49"/>
                </a:solidFill>
              </a:rPr>
              <a:t> has been named the department chairmen for Materials Science and Engineering.</a:t>
            </a:r>
            <a:endParaRPr lang="en-US" sz="1200" b="1" dirty="0">
              <a:solidFill>
                <a:srgbClr val="003B49"/>
              </a:solidFill>
            </a:endParaRPr>
          </a:p>
          <a:p>
            <a:endParaRPr lang="en-US" sz="1000" dirty="0">
              <a:solidFill>
                <a:srgbClr val="003B49"/>
              </a:solidFill>
            </a:endParaRPr>
          </a:p>
          <a:p>
            <a:r>
              <a:rPr lang="en-US" sz="1200" dirty="0">
                <a:solidFill>
                  <a:srgbClr val="003B49"/>
                </a:solidFill>
              </a:rPr>
              <a:t>Missouri </a:t>
            </a:r>
            <a:r>
              <a:rPr lang="en-US" sz="1200" dirty="0">
                <a:solidFill>
                  <a:srgbClr val="003B49"/>
                </a:solidFill>
              </a:rPr>
              <a:t>S&amp;T's </a:t>
            </a:r>
            <a:r>
              <a:rPr lang="en-US" sz="1200" b="1" dirty="0">
                <a:solidFill>
                  <a:srgbClr val="003B49"/>
                </a:solidFill>
              </a:rPr>
              <a:t>Gamma Theta Chapter of HKN </a:t>
            </a:r>
            <a:r>
              <a:rPr lang="en-US" sz="1200" dirty="0">
                <a:solidFill>
                  <a:srgbClr val="003B49"/>
                </a:solidFill>
              </a:rPr>
              <a:t>(the ECE Honor Society) was given the Outstanding Chapter Award. The award was given to 22 of the hundreds of chapters internationally.  This is the 14th year in a row Missouri S&amp;T has won the </a:t>
            </a:r>
            <a:r>
              <a:rPr lang="en-US" sz="1200" dirty="0">
                <a:solidFill>
                  <a:srgbClr val="003B49"/>
                </a:solidFill>
              </a:rPr>
              <a:t>award.</a:t>
            </a:r>
          </a:p>
          <a:p>
            <a:endParaRPr lang="en-US" sz="1000" dirty="0">
              <a:solidFill>
                <a:srgbClr val="003B49"/>
              </a:solidFill>
            </a:endParaRPr>
          </a:p>
          <a:p>
            <a:r>
              <a:rPr lang="en-US" sz="1200" b="1" dirty="0">
                <a:solidFill>
                  <a:srgbClr val="003B49"/>
                </a:solidFill>
              </a:rPr>
              <a:t>Best Paper Award</a:t>
            </a:r>
            <a:r>
              <a:rPr lang="en-US" sz="1200" dirty="0">
                <a:solidFill>
                  <a:srgbClr val="003B49"/>
                </a:solidFill>
              </a:rPr>
              <a:t>: </a:t>
            </a:r>
            <a:r>
              <a:rPr lang="en-US" sz="1200" b="1" dirty="0">
                <a:solidFill>
                  <a:srgbClr val="003B49"/>
                </a:solidFill>
              </a:rPr>
              <a:t>Luo, J., Gilbert, L., Bristow, D. A., Landers, R. G., Goldstein, J., </a:t>
            </a:r>
            <a:r>
              <a:rPr lang="en-US" sz="1200" b="1" dirty="0" err="1">
                <a:solidFill>
                  <a:srgbClr val="003B49"/>
                </a:solidFill>
              </a:rPr>
              <a:t>Urbas</a:t>
            </a:r>
            <a:r>
              <a:rPr lang="en-US" sz="1200" b="1" dirty="0">
                <a:solidFill>
                  <a:srgbClr val="003B49"/>
                </a:solidFill>
              </a:rPr>
              <a:t>, A. and </a:t>
            </a:r>
            <a:r>
              <a:rPr lang="en-US" sz="1200" b="1" dirty="0" err="1">
                <a:solidFill>
                  <a:srgbClr val="003B49"/>
                </a:solidFill>
              </a:rPr>
              <a:t>Kinzel</a:t>
            </a:r>
            <a:r>
              <a:rPr lang="en-US" sz="1200" b="1" dirty="0">
                <a:solidFill>
                  <a:srgbClr val="003B49"/>
                </a:solidFill>
              </a:rPr>
              <a:t>, E. C.</a:t>
            </a:r>
            <a:r>
              <a:rPr lang="en-US" sz="1200" dirty="0">
                <a:solidFill>
                  <a:srgbClr val="003B49"/>
                </a:solidFill>
              </a:rPr>
              <a:t>, “Additive Manufacturing of Glass for Optical Applications,”  Best Paper Award, 2016 SPIE – Photonics West, San Francisco, CA, February 13 -18, 2016</a:t>
            </a:r>
            <a:r>
              <a:rPr lang="en-US" sz="1200" dirty="0">
                <a:solidFill>
                  <a:srgbClr val="003B49"/>
                </a:solidFill>
              </a:rPr>
              <a:t>.</a:t>
            </a:r>
          </a:p>
          <a:p>
            <a:pPr marL="0" indent="0">
              <a:buNone/>
            </a:pPr>
            <a:endParaRPr lang="en-US" sz="1000" dirty="0">
              <a:solidFill>
                <a:srgbClr val="003B49"/>
              </a:solidFill>
            </a:endParaRPr>
          </a:p>
          <a:p>
            <a:r>
              <a:rPr lang="en-US" sz="1200" dirty="0">
                <a:solidFill>
                  <a:srgbClr val="003B49"/>
                </a:solidFill>
              </a:rPr>
              <a:t>Dr. Mariesa Crow, the Fred Finley Distinguished Professor of Electrical Engineering, will deliver a guest lecture at the University of Tennessee-Knoxville’s College of Engineering as part of its Distinguished Lecture Series. Crow will present “VRB Energy Storage Performance Characterization for </a:t>
            </a:r>
            <a:r>
              <a:rPr lang="en-US" sz="1200" dirty="0" err="1">
                <a:solidFill>
                  <a:srgbClr val="003B49"/>
                </a:solidFill>
              </a:rPr>
              <a:t>Microgrid</a:t>
            </a:r>
            <a:r>
              <a:rPr lang="en-US" sz="1200" dirty="0">
                <a:solidFill>
                  <a:srgbClr val="003B49"/>
                </a:solidFill>
              </a:rPr>
              <a:t> Applications</a:t>
            </a:r>
            <a:r>
              <a:rPr lang="en-US" sz="1200" b="1" dirty="0">
                <a:solidFill>
                  <a:srgbClr val="003B49"/>
                </a:solidFill>
              </a:rPr>
              <a:t>.”</a:t>
            </a:r>
          </a:p>
          <a:p>
            <a:endParaRPr lang="en-US" sz="1000" b="1" dirty="0">
              <a:solidFill>
                <a:srgbClr val="003B49"/>
              </a:solidFill>
            </a:endParaRPr>
          </a:p>
          <a:p>
            <a:r>
              <a:rPr lang="en-US" sz="1200" b="1" dirty="0">
                <a:solidFill>
                  <a:srgbClr val="003B49"/>
                </a:solidFill>
              </a:rPr>
              <a:t>Engineering Management and Systems Engineering’s IIE Chapter </a:t>
            </a:r>
            <a:r>
              <a:rPr lang="en-US" sz="1200" dirty="0">
                <a:solidFill>
                  <a:srgbClr val="003B49"/>
                </a:solidFill>
              </a:rPr>
              <a:t>has been listed in the “Top University Chapters With 50 or More Members”.</a:t>
            </a:r>
          </a:p>
          <a:p>
            <a:endParaRPr lang="en-US" sz="1200" b="1" dirty="0"/>
          </a:p>
          <a:p>
            <a:endParaRPr lang="en-US" sz="1200" b="1" dirty="0"/>
          </a:p>
          <a:p>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endParaRPr lang="en-US" sz="1100" dirty="0"/>
          </a:p>
        </p:txBody>
      </p:sp>
      <p:sp>
        <p:nvSpPr>
          <p:cNvPr id="3" name="Text Placeholder 2"/>
          <p:cNvSpPr>
            <a:spLocks noGrp="1"/>
          </p:cNvSpPr>
          <p:nvPr>
            <p:ph type="body" sz="quarter" idx="12"/>
          </p:nvPr>
        </p:nvSpPr>
        <p:spPr>
          <a:xfrm>
            <a:off x="792624" y="1252402"/>
            <a:ext cx="8184662" cy="743999"/>
          </a:xfrm>
        </p:spPr>
        <p:txBody>
          <a:bodyPr/>
          <a:lstStyle/>
          <a:p>
            <a:r>
              <a:rPr lang="en-US" dirty="0" smtClean="0"/>
              <a:t>College of Engineering and Computing</a:t>
            </a:r>
            <a:endParaRPr lang="en-US" dirty="0"/>
          </a:p>
        </p:txBody>
      </p:sp>
    </p:spTree>
    <p:extLst>
      <p:ext uri="{BB962C8B-B14F-4D97-AF65-F5344CB8AC3E}">
        <p14:creationId xmlns:p14="http://schemas.microsoft.com/office/powerpoint/2010/main" val="124493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6429" y="1894124"/>
            <a:ext cx="8581012" cy="3055046"/>
          </a:xfrm>
        </p:spPr>
        <p:txBody>
          <a:bodyPr/>
          <a:lstStyle/>
          <a:p>
            <a:r>
              <a:rPr lang="en-US" sz="1200" b="1" dirty="0">
                <a:solidFill>
                  <a:srgbClr val="003B49"/>
                </a:solidFill>
              </a:rPr>
              <a:t>Dr</a:t>
            </a:r>
            <a:r>
              <a:rPr lang="en-US" sz="1200" b="1" dirty="0">
                <a:solidFill>
                  <a:srgbClr val="003B49"/>
                </a:solidFill>
              </a:rPr>
              <a:t>. David C. Van Aken</a:t>
            </a:r>
            <a:r>
              <a:rPr lang="en-US" sz="1200" dirty="0">
                <a:solidFill>
                  <a:srgbClr val="003B49"/>
                </a:solidFill>
              </a:rPr>
              <a:t>, Curators’ Teaching Professor of materials science and engineering, and </a:t>
            </a:r>
            <a:r>
              <a:rPr lang="en-US" sz="1200" b="1" dirty="0">
                <a:solidFill>
                  <a:srgbClr val="003B49"/>
                </a:solidFill>
              </a:rPr>
              <a:t>Dr. Julia E. </a:t>
            </a:r>
            <a:r>
              <a:rPr lang="en-US" sz="1200" b="1" dirty="0" err="1">
                <a:solidFill>
                  <a:srgbClr val="003B49"/>
                </a:solidFill>
              </a:rPr>
              <a:t>Medvedeva</a:t>
            </a:r>
            <a:r>
              <a:rPr lang="en-US" sz="1200" dirty="0">
                <a:solidFill>
                  <a:srgbClr val="003B49"/>
                </a:solidFill>
              </a:rPr>
              <a:t>, associate professor of physics, received second place in the 2016 AIST Hunt-Kelly Outstanding Paper Award, presented by the Association for Iron and Steel Technology. </a:t>
            </a:r>
            <a:r>
              <a:rPr lang="en-US" sz="1200" dirty="0">
                <a:solidFill>
                  <a:srgbClr val="003B49"/>
                </a:solidFill>
              </a:rPr>
              <a:t>	</a:t>
            </a:r>
          </a:p>
          <a:p>
            <a:pPr lvl="1"/>
            <a:r>
              <a:rPr lang="en-US" sz="900" dirty="0">
                <a:solidFill>
                  <a:srgbClr val="003B49"/>
                </a:solidFill>
              </a:rPr>
              <a:t>They </a:t>
            </a:r>
            <a:r>
              <a:rPr lang="en-US" sz="900" dirty="0">
                <a:solidFill>
                  <a:srgbClr val="003B49"/>
                </a:solidFill>
              </a:rPr>
              <a:t>worked with </a:t>
            </a:r>
            <a:r>
              <a:rPr lang="en-US" sz="900" b="1" dirty="0">
                <a:solidFill>
                  <a:srgbClr val="003B49"/>
                </a:solidFill>
              </a:rPr>
              <a:t>alumni Krista R. </a:t>
            </a:r>
            <a:r>
              <a:rPr lang="en-US" sz="900" b="1" dirty="0" err="1">
                <a:solidFill>
                  <a:srgbClr val="003B49"/>
                </a:solidFill>
              </a:rPr>
              <a:t>Limmer</a:t>
            </a:r>
            <a:r>
              <a:rPr lang="en-US" sz="900" dirty="0">
                <a:solidFill>
                  <a:srgbClr val="003B49"/>
                </a:solidFill>
              </a:rPr>
              <a:t>, who earned a Ph.D. in materials science and engineering in 2014, and </a:t>
            </a:r>
            <a:r>
              <a:rPr lang="en-US" sz="900" b="1" dirty="0">
                <a:solidFill>
                  <a:srgbClr val="003B49"/>
                </a:solidFill>
              </a:rPr>
              <a:t>Scott T. </a:t>
            </a:r>
            <a:r>
              <a:rPr lang="en-US" sz="900" b="1" dirty="0" err="1">
                <a:solidFill>
                  <a:srgbClr val="003B49"/>
                </a:solidFill>
              </a:rPr>
              <a:t>Pisarik</a:t>
            </a:r>
            <a:r>
              <a:rPr lang="en-US" sz="900" dirty="0">
                <a:solidFill>
                  <a:srgbClr val="003B49"/>
                </a:solidFill>
              </a:rPr>
              <a:t>, who earned a bachelor of science degree in 2012 and a master of science degree in 2014, both in metallurgical engineering. The four received the recognition for the paper “Developing a Third-Generation Advanced High-Strength Steel With Two-Stage TRIP Behavior</a:t>
            </a:r>
            <a:r>
              <a:rPr lang="en-US" sz="900" dirty="0">
                <a:solidFill>
                  <a:srgbClr val="003B49"/>
                </a:solidFill>
              </a:rPr>
              <a:t>.”</a:t>
            </a:r>
          </a:p>
          <a:p>
            <a:pPr marL="0" indent="0">
              <a:buNone/>
            </a:pPr>
            <a:endParaRPr lang="en-US" sz="1000" dirty="0">
              <a:solidFill>
                <a:srgbClr val="003B49"/>
              </a:solidFill>
            </a:endParaRPr>
          </a:p>
          <a:p>
            <a:r>
              <a:rPr lang="en-US" sz="1200" b="1" dirty="0">
                <a:solidFill>
                  <a:srgbClr val="003B49"/>
                </a:solidFill>
              </a:rPr>
              <a:t>Dr. Daniel B. Oerther</a:t>
            </a:r>
            <a:r>
              <a:rPr lang="en-US" sz="1200" dirty="0">
                <a:solidFill>
                  <a:srgbClr val="003B49"/>
                </a:solidFill>
              </a:rPr>
              <a:t>, the John A. and Susan </a:t>
            </a:r>
            <a:r>
              <a:rPr lang="en-US" sz="1200" dirty="0" err="1">
                <a:solidFill>
                  <a:srgbClr val="003B49"/>
                </a:solidFill>
              </a:rPr>
              <a:t>Mathes</a:t>
            </a:r>
            <a:r>
              <a:rPr lang="en-US" sz="1200" dirty="0">
                <a:solidFill>
                  <a:srgbClr val="003B49"/>
                </a:solidFill>
              </a:rPr>
              <a:t> Chair of civil, architectural and environmental engineering, has earned the Superior Achievement Award from the American Academy of Environmental Engineers and Scientists (AAEES) for his work to improve water quality in the </a:t>
            </a:r>
            <a:r>
              <a:rPr lang="en-US" sz="1200" dirty="0" err="1">
                <a:solidFill>
                  <a:srgbClr val="003B49"/>
                </a:solidFill>
              </a:rPr>
              <a:t>Ixcan</a:t>
            </a:r>
            <a:r>
              <a:rPr lang="en-US" sz="1200" dirty="0">
                <a:solidFill>
                  <a:srgbClr val="003B49"/>
                </a:solidFill>
              </a:rPr>
              <a:t> region of Guatemala</a:t>
            </a:r>
            <a:r>
              <a:rPr lang="en-US" sz="1200" dirty="0">
                <a:solidFill>
                  <a:srgbClr val="003B49"/>
                </a:solidFill>
              </a:rPr>
              <a:t>.</a:t>
            </a:r>
          </a:p>
          <a:p>
            <a:endParaRPr lang="en-US" sz="1000" dirty="0">
              <a:solidFill>
                <a:srgbClr val="003B49"/>
              </a:solidFill>
            </a:endParaRPr>
          </a:p>
          <a:p>
            <a:r>
              <a:rPr lang="en-US" sz="1200" b="1" dirty="0">
                <a:solidFill>
                  <a:srgbClr val="003B49"/>
                </a:solidFill>
              </a:rPr>
              <a:t>Dr. Suzanna Long</a:t>
            </a:r>
            <a:r>
              <a:rPr lang="en-US" sz="1200" dirty="0">
                <a:solidFill>
                  <a:srgbClr val="003B49"/>
                </a:solidFill>
              </a:rPr>
              <a:t>, interim chair and associate professor of engineering management and systems engineering, and </a:t>
            </a:r>
            <a:r>
              <a:rPr lang="en-US" sz="1200" b="1" dirty="0">
                <a:solidFill>
                  <a:srgbClr val="003B49"/>
                </a:solidFill>
              </a:rPr>
              <a:t>Dr. </a:t>
            </a:r>
            <a:r>
              <a:rPr lang="en-US" sz="1200" b="1" dirty="0" err="1">
                <a:solidFill>
                  <a:srgbClr val="003B49"/>
                </a:solidFill>
              </a:rPr>
              <a:t>Cihan</a:t>
            </a:r>
            <a:r>
              <a:rPr lang="en-US" sz="1200" b="1" dirty="0">
                <a:solidFill>
                  <a:srgbClr val="003B49"/>
                </a:solidFill>
              </a:rPr>
              <a:t> </a:t>
            </a:r>
            <a:r>
              <a:rPr lang="en-US" sz="1200" b="1" dirty="0" err="1">
                <a:solidFill>
                  <a:srgbClr val="003B49"/>
                </a:solidFill>
              </a:rPr>
              <a:t>Dagli</a:t>
            </a:r>
            <a:r>
              <a:rPr lang="en-US" sz="1200" dirty="0">
                <a:solidFill>
                  <a:srgbClr val="003B49"/>
                </a:solidFill>
              </a:rPr>
              <a:t>, professor of engineering management and systems engineering, were recently named to </a:t>
            </a:r>
            <a:r>
              <a:rPr lang="en-US" sz="1200" dirty="0" err="1">
                <a:solidFill>
                  <a:srgbClr val="003B49"/>
                </a:solidFill>
              </a:rPr>
              <a:t>onlineengineeringprograms.com’s</a:t>
            </a:r>
            <a:r>
              <a:rPr lang="en-US" sz="1200" dirty="0">
                <a:solidFill>
                  <a:srgbClr val="003B49"/>
                </a:solidFill>
              </a:rPr>
              <a:t> list, “20 Systems Engineering Professors to Know,” for their achievements in advancing the field of systems engineering</a:t>
            </a:r>
            <a:r>
              <a:rPr lang="en-US" sz="1200" dirty="0">
                <a:solidFill>
                  <a:srgbClr val="003B49"/>
                </a:solidFill>
              </a:rPr>
              <a:t>.</a:t>
            </a:r>
          </a:p>
          <a:p>
            <a:pPr marL="0" indent="0">
              <a:buNone/>
            </a:pPr>
            <a:endParaRPr lang="en-US" sz="1200" dirty="0"/>
          </a:p>
          <a:p>
            <a:endParaRPr lang="en-US" sz="1200" dirty="0"/>
          </a:p>
          <a:p>
            <a:endParaRPr lang="en-US" sz="1200" dirty="0"/>
          </a:p>
          <a:p>
            <a:endParaRPr lang="en-US" sz="1200" dirty="0"/>
          </a:p>
          <a:p>
            <a:endParaRPr lang="en-US" sz="2800" dirty="0"/>
          </a:p>
          <a:p>
            <a:endParaRPr lang="en-US" sz="2800" b="1" dirty="0"/>
          </a:p>
          <a:p>
            <a:endParaRPr lang="en-US" dirty="0"/>
          </a:p>
        </p:txBody>
      </p:sp>
      <p:sp>
        <p:nvSpPr>
          <p:cNvPr id="3" name="Text Placeholder 2"/>
          <p:cNvSpPr>
            <a:spLocks noGrp="1"/>
          </p:cNvSpPr>
          <p:nvPr>
            <p:ph type="body" sz="quarter" idx="12"/>
          </p:nvPr>
        </p:nvSpPr>
        <p:spPr/>
        <p:txBody>
          <a:bodyPr/>
          <a:lstStyle/>
          <a:p>
            <a:r>
              <a:rPr lang="en-US" dirty="0"/>
              <a:t>College of Engineering and Computing</a:t>
            </a:r>
          </a:p>
        </p:txBody>
      </p:sp>
    </p:spTree>
    <p:extLst>
      <p:ext uri="{BB962C8B-B14F-4D97-AF65-F5344CB8AC3E}">
        <p14:creationId xmlns:p14="http://schemas.microsoft.com/office/powerpoint/2010/main" val="124886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7518" y="1870345"/>
            <a:ext cx="8484695" cy="2776032"/>
          </a:xfrm>
        </p:spPr>
        <p:txBody>
          <a:bodyPr/>
          <a:lstStyle/>
          <a:p>
            <a:r>
              <a:rPr lang="en-US" sz="1200" b="1" dirty="0">
                <a:solidFill>
                  <a:srgbClr val="003B49"/>
                </a:solidFill>
              </a:rPr>
              <a:t>Dr. Curt Elmore</a:t>
            </a:r>
            <a:r>
              <a:rPr lang="en-US" sz="1200" dirty="0">
                <a:solidFill>
                  <a:srgbClr val="003B49"/>
                </a:solidFill>
              </a:rPr>
              <a:t>, professor of geological </a:t>
            </a:r>
            <a:r>
              <a:rPr lang="en-US" sz="1200" dirty="0">
                <a:solidFill>
                  <a:srgbClr val="003B49"/>
                </a:solidFill>
              </a:rPr>
              <a:t>engineering, was one of the recipients of </a:t>
            </a:r>
            <a:r>
              <a:rPr lang="en-US" sz="1200" dirty="0">
                <a:solidFill>
                  <a:srgbClr val="003B49"/>
                </a:solidFill>
              </a:rPr>
              <a:t>the Service Learning Award. Elmore was recognized for his work to establish Missouri S&amp;Ts humanitarian engineering and science minor program. </a:t>
            </a:r>
            <a:endParaRPr lang="en-US" sz="1200" dirty="0">
              <a:solidFill>
                <a:srgbClr val="003B49"/>
              </a:solidFill>
            </a:endParaRPr>
          </a:p>
          <a:p>
            <a:pPr lvl="1"/>
            <a:r>
              <a:rPr lang="en-US" sz="900" dirty="0">
                <a:solidFill>
                  <a:srgbClr val="003B49"/>
                </a:solidFill>
              </a:rPr>
              <a:t>The </a:t>
            </a:r>
            <a:r>
              <a:rPr lang="en-US" sz="900" dirty="0">
                <a:solidFill>
                  <a:srgbClr val="003B49"/>
                </a:solidFill>
              </a:rPr>
              <a:t>Service Learning Award recognizes faculty and staff who involve or influence undergraduate students in academic service learning or community service activities outside the classroom</a:t>
            </a:r>
            <a:r>
              <a:rPr lang="en-US" sz="900" dirty="0">
                <a:solidFill>
                  <a:srgbClr val="003B49"/>
                </a:solidFill>
              </a:rPr>
              <a:t>.</a:t>
            </a:r>
          </a:p>
          <a:p>
            <a:endParaRPr lang="en-US" sz="1000" dirty="0">
              <a:solidFill>
                <a:srgbClr val="003B49"/>
              </a:solidFill>
            </a:endParaRPr>
          </a:p>
          <a:p>
            <a:r>
              <a:rPr lang="en-US" sz="1200" dirty="0">
                <a:solidFill>
                  <a:srgbClr val="003B49"/>
                </a:solidFill>
              </a:rPr>
              <a:t>CEC </a:t>
            </a:r>
            <a:r>
              <a:rPr lang="en-US" sz="1200" dirty="0">
                <a:solidFill>
                  <a:srgbClr val="003B49"/>
                </a:solidFill>
              </a:rPr>
              <a:t>Faculty and staff advisors to registered student organizations were recently recognized at the fifth annual Advisor Awards Breakfast: </a:t>
            </a:r>
            <a:endParaRPr lang="en-US" sz="1200" dirty="0">
              <a:solidFill>
                <a:srgbClr val="003B49"/>
              </a:solidFill>
            </a:endParaRPr>
          </a:p>
          <a:p>
            <a:pPr lvl="1"/>
            <a:r>
              <a:rPr lang="en-US" sz="1000" b="1" dirty="0">
                <a:solidFill>
                  <a:srgbClr val="003B49"/>
                </a:solidFill>
              </a:rPr>
              <a:t>Erika </a:t>
            </a:r>
            <a:r>
              <a:rPr lang="en-US" sz="1000" b="1" dirty="0" err="1">
                <a:solidFill>
                  <a:srgbClr val="003B49"/>
                </a:solidFill>
              </a:rPr>
              <a:t>Garcille</a:t>
            </a:r>
            <a:r>
              <a:rPr lang="en-US" sz="1000" dirty="0">
                <a:solidFill>
                  <a:srgbClr val="003B49"/>
                </a:solidFill>
              </a:rPr>
              <a:t>, business operations associate I, earned Outstanding New Advisor of the Year for Gamma Rho </a:t>
            </a:r>
            <a:r>
              <a:rPr lang="en-US" sz="1000" dirty="0">
                <a:solidFill>
                  <a:srgbClr val="003B49"/>
                </a:solidFill>
              </a:rPr>
              <a:t>Lambda </a:t>
            </a:r>
          </a:p>
          <a:p>
            <a:pPr lvl="1"/>
            <a:r>
              <a:rPr lang="en-US" sz="1000" b="1" dirty="0">
                <a:solidFill>
                  <a:srgbClr val="003B49"/>
                </a:solidFill>
              </a:rPr>
              <a:t>Dr</a:t>
            </a:r>
            <a:r>
              <a:rPr lang="en-US" sz="1000" b="1" dirty="0">
                <a:solidFill>
                  <a:srgbClr val="003B49"/>
                </a:solidFill>
              </a:rPr>
              <a:t>. Sajal K. Das</a:t>
            </a:r>
            <a:r>
              <a:rPr lang="en-US" sz="1000" dirty="0">
                <a:solidFill>
                  <a:srgbClr val="003B49"/>
                </a:solidFill>
              </a:rPr>
              <a:t>, professor and chair of computer science and the Daniel C. St. Clair Endowed Chair in computer science, earned Outstanding Advisor of the Year for computer </a:t>
            </a:r>
            <a:r>
              <a:rPr lang="en-US" sz="1000" dirty="0">
                <a:solidFill>
                  <a:srgbClr val="003B49"/>
                </a:solidFill>
              </a:rPr>
              <a:t>science</a:t>
            </a:r>
          </a:p>
          <a:p>
            <a:pPr lvl="1"/>
            <a:r>
              <a:rPr lang="en-US" sz="1000" b="1" dirty="0">
                <a:solidFill>
                  <a:srgbClr val="003B49"/>
                </a:solidFill>
              </a:rPr>
              <a:t>Dr</a:t>
            </a:r>
            <a:r>
              <a:rPr lang="en-US" sz="1000" b="1" dirty="0">
                <a:solidFill>
                  <a:srgbClr val="003B49"/>
                </a:solidFill>
              </a:rPr>
              <a:t>. Von Richards</a:t>
            </a:r>
            <a:r>
              <a:rPr lang="en-US" sz="1000" dirty="0">
                <a:solidFill>
                  <a:srgbClr val="003B49"/>
                </a:solidFill>
              </a:rPr>
              <a:t>, professor of materials science and engineering, earned the Distinguished Advisor Award for the American Foundry Society and David Hoffman, volunteer in civil, architectural and environmental engineering, earned a Student Affairs Award for Meritorious Service to Student Organizations for Engineers Without </a:t>
            </a:r>
            <a:r>
              <a:rPr lang="en-US" sz="1000" dirty="0">
                <a:solidFill>
                  <a:srgbClr val="003B49"/>
                </a:solidFill>
              </a:rPr>
              <a:t>Borders</a:t>
            </a:r>
          </a:p>
          <a:p>
            <a:endParaRPr lang="en-US" sz="1000" dirty="0">
              <a:solidFill>
                <a:srgbClr val="003B49"/>
              </a:solidFill>
            </a:endParaRPr>
          </a:p>
          <a:p>
            <a:r>
              <a:rPr lang="en-US" sz="1200" dirty="0">
                <a:solidFill>
                  <a:srgbClr val="003B49"/>
                </a:solidFill>
              </a:rPr>
              <a:t>Air </a:t>
            </a:r>
            <a:r>
              <a:rPr lang="en-US" sz="1200" dirty="0">
                <a:solidFill>
                  <a:srgbClr val="003B49"/>
                </a:solidFill>
              </a:rPr>
              <a:t>Force ROTC </a:t>
            </a:r>
            <a:r>
              <a:rPr lang="en-US" sz="1200" b="1" dirty="0">
                <a:solidFill>
                  <a:srgbClr val="003B49"/>
                </a:solidFill>
              </a:rPr>
              <a:t>Cadets Thomas </a:t>
            </a:r>
            <a:r>
              <a:rPr lang="en-US" sz="1200" b="1" dirty="0" err="1">
                <a:solidFill>
                  <a:srgbClr val="003B49"/>
                </a:solidFill>
              </a:rPr>
              <a:t>Enloe</a:t>
            </a:r>
            <a:r>
              <a:rPr lang="en-US" sz="1200" b="1" dirty="0">
                <a:solidFill>
                  <a:srgbClr val="003B49"/>
                </a:solidFill>
              </a:rPr>
              <a:t> and Carl Herrmann </a:t>
            </a:r>
            <a:r>
              <a:rPr lang="en-US" sz="1200" dirty="0">
                <a:solidFill>
                  <a:srgbClr val="003B49"/>
                </a:solidFill>
              </a:rPr>
              <a:t>were awarded the Society of American Military Engineers (SAME) award for their distinguished accomplishments.</a:t>
            </a:r>
          </a:p>
          <a:p>
            <a:endParaRPr lang="en-US" sz="1600" b="1" dirty="0"/>
          </a:p>
          <a:p>
            <a:endParaRPr lang="en-US" sz="1200" dirty="0"/>
          </a:p>
        </p:txBody>
      </p:sp>
      <p:sp>
        <p:nvSpPr>
          <p:cNvPr id="3" name="Text Placeholder 2"/>
          <p:cNvSpPr>
            <a:spLocks noGrp="1"/>
          </p:cNvSpPr>
          <p:nvPr>
            <p:ph type="body" sz="quarter" idx="12"/>
          </p:nvPr>
        </p:nvSpPr>
        <p:spPr/>
        <p:txBody>
          <a:bodyPr/>
          <a:lstStyle/>
          <a:p>
            <a:r>
              <a:rPr lang="en-US" dirty="0" smtClean="0"/>
              <a:t>College of Engineering and Computing</a:t>
            </a:r>
            <a:endParaRPr lang="en-US" dirty="0"/>
          </a:p>
        </p:txBody>
      </p:sp>
    </p:spTree>
    <p:extLst>
      <p:ext uri="{BB962C8B-B14F-4D97-AF65-F5344CB8AC3E}">
        <p14:creationId xmlns:p14="http://schemas.microsoft.com/office/powerpoint/2010/main" val="428402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1549774"/>
            <a:ext cx="9144000" cy="4450977"/>
          </a:xfrm>
        </p:spPr>
        <p:txBody>
          <a:bodyPr/>
          <a:lstStyle/>
          <a:p>
            <a:pPr>
              <a:buFont typeface="Wingdings" pitchFamily="2" charset="2"/>
              <a:buChar char="v"/>
            </a:pPr>
            <a:r>
              <a:rPr lang="en-US" altLang="en-US" sz="2100" b="1" dirty="0">
                <a:solidFill>
                  <a:srgbClr val="003B49"/>
                </a:solidFill>
              </a:rPr>
              <a:t>Student </a:t>
            </a:r>
            <a:r>
              <a:rPr lang="en-US" altLang="en-US" sz="2100" b="1" dirty="0">
                <a:solidFill>
                  <a:srgbClr val="003B49"/>
                </a:solidFill>
              </a:rPr>
              <a:t>Design and Experiential Learning Center Competitions </a:t>
            </a:r>
          </a:p>
          <a:p>
            <a:pPr lvl="1">
              <a:buFont typeface="Arial" charset="0"/>
              <a:buChar char="•"/>
            </a:pPr>
            <a:r>
              <a:rPr lang="en-US" altLang="en-US" sz="1600" b="1" dirty="0">
                <a:solidFill>
                  <a:srgbClr val="003B49"/>
                </a:solidFill>
              </a:rPr>
              <a:t>Baja SAE Racing</a:t>
            </a:r>
            <a:r>
              <a:rPr lang="en-US" altLang="en-US" sz="1600" dirty="0">
                <a:solidFill>
                  <a:srgbClr val="003B49"/>
                </a:solidFill>
              </a:rPr>
              <a:t>, Baja SAE Tennessee at Tennessee Tech, </a:t>
            </a:r>
            <a:r>
              <a:rPr lang="en-US" altLang="en-US" sz="1600" i="1" dirty="0">
                <a:solidFill>
                  <a:srgbClr val="003B49"/>
                </a:solidFill>
              </a:rPr>
              <a:t>April 14-17 </a:t>
            </a:r>
          </a:p>
          <a:p>
            <a:pPr lvl="1">
              <a:buFont typeface="Arial" charset="0"/>
              <a:buChar char="•"/>
            </a:pPr>
            <a:r>
              <a:rPr lang="en-US" altLang="en-US" sz="1600" b="1" dirty="0">
                <a:solidFill>
                  <a:srgbClr val="003B49"/>
                </a:solidFill>
              </a:rPr>
              <a:t>Concrete Canoe</a:t>
            </a:r>
            <a:r>
              <a:rPr lang="en-US" altLang="en-US" sz="1600" dirty="0">
                <a:solidFill>
                  <a:srgbClr val="003B49"/>
                </a:solidFill>
              </a:rPr>
              <a:t>, ASCE Mid Continent Regional Comp in Rolla MO, </a:t>
            </a:r>
            <a:r>
              <a:rPr lang="en-US" altLang="en-US" sz="1600" i="1" dirty="0">
                <a:solidFill>
                  <a:srgbClr val="003B49"/>
                </a:solidFill>
              </a:rPr>
              <a:t>April 21-23</a:t>
            </a:r>
          </a:p>
          <a:p>
            <a:pPr lvl="1">
              <a:buFont typeface="Arial" charset="0"/>
              <a:buChar char="•"/>
            </a:pPr>
            <a:r>
              <a:rPr lang="en-US" altLang="en-US" sz="1600" b="1" dirty="0">
                <a:solidFill>
                  <a:srgbClr val="003B49"/>
                </a:solidFill>
              </a:rPr>
              <a:t>Steel Bridge</a:t>
            </a:r>
            <a:r>
              <a:rPr lang="en-US" altLang="en-US" sz="1600" dirty="0">
                <a:solidFill>
                  <a:srgbClr val="003B49"/>
                </a:solidFill>
              </a:rPr>
              <a:t>, Mid-Continental ASCE Regional Steel Bridge Comp at S&amp;T, </a:t>
            </a:r>
            <a:r>
              <a:rPr lang="en-US" altLang="en-US" sz="1600" i="1" dirty="0">
                <a:solidFill>
                  <a:srgbClr val="003B49"/>
                </a:solidFill>
              </a:rPr>
              <a:t>April 21-23</a:t>
            </a:r>
          </a:p>
          <a:p>
            <a:pPr lvl="1">
              <a:buFont typeface="Arial" charset="0"/>
              <a:buChar char="•"/>
            </a:pPr>
            <a:r>
              <a:rPr lang="en-US" altLang="en-US" sz="1600" b="1" dirty="0">
                <a:solidFill>
                  <a:srgbClr val="003B49"/>
                </a:solidFill>
              </a:rPr>
              <a:t>Human Powered Vehicle</a:t>
            </a:r>
            <a:r>
              <a:rPr lang="en-US" altLang="en-US" sz="1600" dirty="0">
                <a:solidFill>
                  <a:srgbClr val="003B49"/>
                </a:solidFill>
              </a:rPr>
              <a:t>, HPVC West in San Jose CA, </a:t>
            </a:r>
            <a:r>
              <a:rPr lang="en-US" altLang="en-US" sz="1600" i="1" dirty="0">
                <a:solidFill>
                  <a:srgbClr val="003B49"/>
                </a:solidFill>
              </a:rPr>
              <a:t>April 22-24</a:t>
            </a:r>
          </a:p>
          <a:p>
            <a:pPr>
              <a:buFont typeface="Wingdings" pitchFamily="2" charset="2"/>
              <a:buChar char="v"/>
            </a:pPr>
            <a:r>
              <a:rPr lang="en-US" altLang="en-US" sz="2100" b="1" dirty="0">
                <a:solidFill>
                  <a:srgbClr val="003B49"/>
                </a:solidFill>
              </a:rPr>
              <a:t>Hit the Ground Running</a:t>
            </a:r>
          </a:p>
          <a:p>
            <a:pPr lvl="1">
              <a:buFont typeface="Arial" charset="0"/>
              <a:buChar char="•"/>
            </a:pPr>
            <a:r>
              <a:rPr lang="en-US" altLang="en-US" sz="1600" dirty="0">
                <a:solidFill>
                  <a:srgbClr val="003B49"/>
                </a:solidFill>
              </a:rPr>
              <a:t>July 10</a:t>
            </a:r>
            <a:r>
              <a:rPr lang="en-US" altLang="en-US" sz="1600" baseline="30000" dirty="0">
                <a:solidFill>
                  <a:srgbClr val="003B49"/>
                </a:solidFill>
              </a:rPr>
              <a:t>th</a:t>
            </a:r>
            <a:r>
              <a:rPr lang="en-US" altLang="en-US" sz="1600" dirty="0">
                <a:solidFill>
                  <a:srgbClr val="003B49"/>
                </a:solidFill>
              </a:rPr>
              <a:t> – 29</a:t>
            </a:r>
            <a:r>
              <a:rPr lang="en-US" altLang="en-US" sz="1600" baseline="30000" dirty="0">
                <a:solidFill>
                  <a:srgbClr val="003B49"/>
                </a:solidFill>
              </a:rPr>
              <a:t>th</a:t>
            </a:r>
            <a:r>
              <a:rPr lang="en-US" altLang="en-US" sz="1600" dirty="0">
                <a:solidFill>
                  <a:srgbClr val="003B49"/>
                </a:solidFill>
              </a:rPr>
              <a:t>, 2016</a:t>
            </a:r>
          </a:p>
          <a:p>
            <a:pPr lvl="1">
              <a:buFont typeface="Arial" charset="0"/>
              <a:buChar char="•"/>
            </a:pPr>
            <a:r>
              <a:rPr lang="en-US" altLang="en-US" sz="1600" dirty="0">
                <a:solidFill>
                  <a:srgbClr val="003B49"/>
                </a:solidFill>
              </a:rPr>
              <a:t>Consists of Math, Chemistry*, English &amp; a Student Success Course</a:t>
            </a:r>
          </a:p>
          <a:p>
            <a:pPr lvl="1">
              <a:buFont typeface="Arial" charset="0"/>
              <a:buChar char="•"/>
            </a:pPr>
            <a:r>
              <a:rPr lang="en-US" altLang="en-US" sz="1600" dirty="0">
                <a:solidFill>
                  <a:srgbClr val="003B49"/>
                </a:solidFill>
              </a:rPr>
              <a:t>Students Register for HGR when they attend PRO</a:t>
            </a:r>
          </a:p>
          <a:p>
            <a:pPr lvl="1">
              <a:buFont typeface="Arial" charset="0"/>
              <a:buChar char="•"/>
            </a:pPr>
            <a:r>
              <a:rPr lang="en-US" altLang="en-US" sz="1600" dirty="0">
                <a:solidFill>
                  <a:srgbClr val="003B49"/>
                </a:solidFill>
              </a:rPr>
              <a:t>Scholarships are available</a:t>
            </a:r>
          </a:p>
          <a:p>
            <a:pPr>
              <a:buFont typeface="Wingdings" pitchFamily="2" charset="2"/>
              <a:buChar char="v"/>
            </a:pPr>
            <a:r>
              <a:rPr lang="en-US" altLang="en-US" sz="2100" b="1" dirty="0">
                <a:solidFill>
                  <a:srgbClr val="003B49"/>
                </a:solidFill>
              </a:rPr>
              <a:t>Missouri S&amp;T Undergraduate Research Conference</a:t>
            </a:r>
          </a:p>
          <a:p>
            <a:pPr lvl="1">
              <a:buFont typeface="Arial" charset="0"/>
              <a:buChar char="•"/>
            </a:pPr>
            <a:r>
              <a:rPr lang="en-US" altLang="en-US" sz="1600" dirty="0">
                <a:solidFill>
                  <a:srgbClr val="003B49"/>
                </a:solidFill>
              </a:rPr>
              <a:t>April 11</a:t>
            </a:r>
            <a:r>
              <a:rPr lang="en-US" altLang="en-US" sz="1600" baseline="30000" dirty="0">
                <a:solidFill>
                  <a:srgbClr val="003B49"/>
                </a:solidFill>
              </a:rPr>
              <a:t>th</a:t>
            </a:r>
            <a:r>
              <a:rPr lang="en-US" altLang="en-US" sz="1600" dirty="0">
                <a:solidFill>
                  <a:srgbClr val="003B49"/>
                </a:solidFill>
              </a:rPr>
              <a:t>, 2016</a:t>
            </a:r>
          </a:p>
          <a:p>
            <a:pPr lvl="1">
              <a:buFont typeface="Arial" charset="0"/>
              <a:buChar char="•"/>
            </a:pPr>
            <a:r>
              <a:rPr lang="en-US" altLang="en-US" sz="1600" dirty="0">
                <a:solidFill>
                  <a:srgbClr val="003B49"/>
                </a:solidFill>
              </a:rPr>
              <a:t>Keynote Speaker, Joel Burken</a:t>
            </a:r>
          </a:p>
          <a:p>
            <a:pPr lvl="2">
              <a:buFont typeface="Wingdings" pitchFamily="2" charset="2"/>
              <a:buChar char="ü"/>
            </a:pPr>
            <a:r>
              <a:rPr lang="en-US" altLang="en-US" sz="1600" dirty="0">
                <a:solidFill>
                  <a:srgbClr val="003B49"/>
                </a:solidFill>
              </a:rPr>
              <a:t>Curators’ Professor &amp; Interim Chair of </a:t>
            </a:r>
            <a:r>
              <a:rPr lang="en-US" altLang="en-US" sz="1600" dirty="0">
                <a:solidFill>
                  <a:srgbClr val="003B49"/>
                </a:solidFill>
              </a:rPr>
              <a:t>Civil, Arch &amp; Environ Engr</a:t>
            </a:r>
            <a:endParaRPr lang="en-US" altLang="en-US" sz="1600" dirty="0">
              <a:solidFill>
                <a:srgbClr val="003B49"/>
              </a:solidFill>
            </a:endParaRPr>
          </a:p>
          <a:p>
            <a:endParaRPr lang="en-US" dirty="0"/>
          </a:p>
        </p:txBody>
      </p:sp>
      <p:sp>
        <p:nvSpPr>
          <p:cNvPr id="3" name="Text Placeholder 2"/>
          <p:cNvSpPr>
            <a:spLocks noGrp="1"/>
          </p:cNvSpPr>
          <p:nvPr>
            <p:ph type="body" sz="quarter" idx="12"/>
          </p:nvPr>
        </p:nvSpPr>
        <p:spPr>
          <a:xfrm>
            <a:off x="479669" y="1108990"/>
            <a:ext cx="8184662" cy="548360"/>
          </a:xfrm>
        </p:spPr>
        <p:txBody>
          <a:bodyPr>
            <a:normAutofit/>
          </a:bodyPr>
          <a:lstStyle/>
          <a:p>
            <a:pPr algn="ctr"/>
            <a:r>
              <a:rPr lang="en-US" altLang="en-US" sz="3200" b="1" dirty="0"/>
              <a:t>Office </a:t>
            </a:r>
            <a:r>
              <a:rPr lang="en-US" altLang="en-US" sz="3200" b="1" dirty="0"/>
              <a:t>of Undergraduate Studies</a:t>
            </a:r>
            <a:endParaRPr lang="en-US" dirty="0"/>
          </a:p>
        </p:txBody>
      </p:sp>
    </p:spTree>
    <p:extLst>
      <p:ext uri="{BB962C8B-B14F-4D97-AF65-F5344CB8AC3E}">
        <p14:creationId xmlns:p14="http://schemas.microsoft.com/office/powerpoint/2010/main" val="3843778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761018"/>
            <a:ext cx="8196210" cy="3492387"/>
          </a:xfrm>
        </p:spPr>
        <p:txBody>
          <a:bodyPr>
            <a:normAutofit fontScale="55000" lnSpcReduction="20000"/>
          </a:bodyPr>
          <a:lstStyle/>
          <a:p>
            <a:r>
              <a:rPr lang="en-US" dirty="0" smtClean="0">
                <a:solidFill>
                  <a:srgbClr val="003B49"/>
                </a:solidFill>
              </a:rPr>
              <a:t>Technical Editing</a:t>
            </a:r>
          </a:p>
          <a:p>
            <a:pPr lvl="1"/>
            <a:r>
              <a:rPr lang="en-US" dirty="0" smtClean="0">
                <a:solidFill>
                  <a:srgbClr val="003B49"/>
                </a:solidFill>
              </a:rPr>
              <a:t>16 </a:t>
            </a:r>
            <a:r>
              <a:rPr lang="en-US" dirty="0">
                <a:solidFill>
                  <a:srgbClr val="003B49"/>
                </a:solidFill>
              </a:rPr>
              <a:t>submissions have been edited (a total of 261 pages) as of 2/23/16</a:t>
            </a:r>
          </a:p>
          <a:p>
            <a:pPr lvl="1"/>
            <a:r>
              <a:rPr lang="en-US" dirty="0">
                <a:solidFill>
                  <a:srgbClr val="003B49"/>
                </a:solidFill>
              </a:rPr>
              <a:t>3 writing workshops have been planned for the </a:t>
            </a:r>
            <a:r>
              <a:rPr lang="en-US" dirty="0" smtClean="0">
                <a:solidFill>
                  <a:srgbClr val="003B49"/>
                </a:solidFill>
              </a:rPr>
              <a:t>SP 2016</a:t>
            </a:r>
            <a:endParaRPr lang="en-US" dirty="0">
              <a:solidFill>
                <a:srgbClr val="003B49"/>
              </a:solidFill>
            </a:endParaRPr>
          </a:p>
          <a:p>
            <a:pPr lvl="1"/>
            <a:r>
              <a:rPr lang="en-US" dirty="0">
                <a:solidFill>
                  <a:srgbClr val="003B49"/>
                </a:solidFill>
              </a:rPr>
              <a:t>2 Thesis/Dissertation Boot Camps have been </a:t>
            </a:r>
            <a:r>
              <a:rPr lang="en-US" dirty="0" smtClean="0">
                <a:solidFill>
                  <a:srgbClr val="003B49"/>
                </a:solidFill>
              </a:rPr>
              <a:t>scheduled for </a:t>
            </a:r>
            <a:r>
              <a:rPr lang="en-US" dirty="0">
                <a:solidFill>
                  <a:srgbClr val="003B49"/>
                </a:solidFill>
              </a:rPr>
              <a:t> </a:t>
            </a:r>
            <a:r>
              <a:rPr lang="en-US" dirty="0" smtClean="0">
                <a:solidFill>
                  <a:srgbClr val="003B49"/>
                </a:solidFill>
              </a:rPr>
              <a:t>SP 2016</a:t>
            </a:r>
          </a:p>
          <a:p>
            <a:r>
              <a:rPr lang="en-US" dirty="0">
                <a:solidFill>
                  <a:srgbClr val="003B49"/>
                </a:solidFill>
              </a:rPr>
              <a:t>The 7</a:t>
            </a:r>
            <a:r>
              <a:rPr lang="en-US" baseline="30000" dirty="0">
                <a:solidFill>
                  <a:srgbClr val="003B49"/>
                </a:solidFill>
              </a:rPr>
              <a:t>th</a:t>
            </a:r>
            <a:r>
              <a:rPr lang="en-US" dirty="0">
                <a:solidFill>
                  <a:srgbClr val="003B49"/>
                </a:solidFill>
              </a:rPr>
              <a:t> Annual Graduate Fellows Research Poster Session was held on Monday, February 22 with 50 posters presented. </a:t>
            </a:r>
            <a:endParaRPr lang="en-US" dirty="0" smtClean="0">
              <a:solidFill>
                <a:srgbClr val="003B49"/>
              </a:solidFill>
            </a:endParaRPr>
          </a:p>
          <a:p>
            <a:pPr lvl="1"/>
            <a:r>
              <a:rPr lang="en-US" dirty="0" smtClean="0">
                <a:solidFill>
                  <a:srgbClr val="003B49"/>
                </a:solidFill>
              </a:rPr>
              <a:t>The </a:t>
            </a:r>
            <a:r>
              <a:rPr lang="en-US" dirty="0">
                <a:solidFill>
                  <a:srgbClr val="003B49"/>
                </a:solidFill>
              </a:rPr>
              <a:t>Awards Banquet for the winners of the Poster Session was held on March 7</a:t>
            </a:r>
            <a:r>
              <a:rPr lang="en-US" baseline="30000" dirty="0">
                <a:solidFill>
                  <a:srgbClr val="003B49"/>
                </a:solidFill>
              </a:rPr>
              <a:t>th</a:t>
            </a:r>
            <a:r>
              <a:rPr lang="en-US" dirty="0">
                <a:solidFill>
                  <a:srgbClr val="003B49"/>
                </a:solidFill>
              </a:rPr>
              <a:t>. The following awards were </a:t>
            </a:r>
            <a:r>
              <a:rPr lang="en-US" dirty="0" smtClean="0">
                <a:solidFill>
                  <a:srgbClr val="003B49"/>
                </a:solidFill>
              </a:rPr>
              <a:t>given:</a:t>
            </a:r>
          </a:p>
          <a:p>
            <a:pPr lvl="2"/>
            <a:r>
              <a:rPr lang="en-US" dirty="0" smtClean="0">
                <a:solidFill>
                  <a:srgbClr val="003B49"/>
                </a:solidFill>
              </a:rPr>
              <a:t>1</a:t>
            </a:r>
            <a:r>
              <a:rPr lang="en-US" baseline="30000" dirty="0" smtClean="0">
                <a:solidFill>
                  <a:srgbClr val="003B49"/>
                </a:solidFill>
              </a:rPr>
              <a:t>st</a:t>
            </a:r>
            <a:r>
              <a:rPr lang="en-US" dirty="0" smtClean="0">
                <a:solidFill>
                  <a:srgbClr val="003B49"/>
                </a:solidFill>
              </a:rPr>
              <a:t> </a:t>
            </a:r>
            <a:r>
              <a:rPr lang="en-US" dirty="0">
                <a:solidFill>
                  <a:srgbClr val="003B49"/>
                </a:solidFill>
              </a:rPr>
              <a:t>Place- Cory Reed, Geosciences and Geological and Petroleum </a:t>
            </a:r>
            <a:r>
              <a:rPr lang="en-US" dirty="0" smtClean="0">
                <a:solidFill>
                  <a:srgbClr val="003B49"/>
                </a:solidFill>
              </a:rPr>
              <a:t>Engineering</a:t>
            </a:r>
          </a:p>
          <a:p>
            <a:pPr lvl="2"/>
            <a:r>
              <a:rPr lang="en-US" dirty="0" smtClean="0">
                <a:solidFill>
                  <a:srgbClr val="003B49"/>
                </a:solidFill>
              </a:rPr>
              <a:t>2</a:t>
            </a:r>
            <a:r>
              <a:rPr lang="en-US" baseline="30000" dirty="0" smtClean="0">
                <a:solidFill>
                  <a:srgbClr val="003B49"/>
                </a:solidFill>
              </a:rPr>
              <a:t>nd</a:t>
            </a:r>
            <a:r>
              <a:rPr lang="en-US" dirty="0" smtClean="0">
                <a:solidFill>
                  <a:srgbClr val="003B49"/>
                </a:solidFill>
              </a:rPr>
              <a:t> </a:t>
            </a:r>
            <a:r>
              <a:rPr lang="en-US" dirty="0">
                <a:solidFill>
                  <a:srgbClr val="003B49"/>
                </a:solidFill>
              </a:rPr>
              <a:t>Place- Michael Wisely, Computer </a:t>
            </a:r>
            <a:r>
              <a:rPr lang="en-US" dirty="0" smtClean="0">
                <a:solidFill>
                  <a:srgbClr val="003B49"/>
                </a:solidFill>
              </a:rPr>
              <a:t>Science</a:t>
            </a:r>
          </a:p>
          <a:p>
            <a:pPr lvl="2"/>
            <a:r>
              <a:rPr lang="en-US" dirty="0" smtClean="0">
                <a:solidFill>
                  <a:srgbClr val="003B49"/>
                </a:solidFill>
              </a:rPr>
              <a:t>3</a:t>
            </a:r>
            <a:r>
              <a:rPr lang="en-US" baseline="30000" dirty="0" smtClean="0">
                <a:solidFill>
                  <a:srgbClr val="003B49"/>
                </a:solidFill>
              </a:rPr>
              <a:t>rd</a:t>
            </a:r>
            <a:r>
              <a:rPr lang="en-US" dirty="0" smtClean="0">
                <a:solidFill>
                  <a:srgbClr val="003B49"/>
                </a:solidFill>
              </a:rPr>
              <a:t> </a:t>
            </a:r>
            <a:r>
              <a:rPr lang="en-US" dirty="0">
                <a:solidFill>
                  <a:srgbClr val="003B49"/>
                </a:solidFill>
              </a:rPr>
              <a:t>Place- Kenneth Campbell, Civil, Architectural and Environmental </a:t>
            </a:r>
            <a:r>
              <a:rPr lang="en-US" dirty="0" smtClean="0">
                <a:solidFill>
                  <a:srgbClr val="003B49"/>
                </a:solidFill>
              </a:rPr>
              <a:t>Engineering</a:t>
            </a:r>
            <a:endParaRPr lang="en-US" dirty="0">
              <a:solidFill>
                <a:srgbClr val="003B49"/>
              </a:solidFill>
            </a:endParaRPr>
          </a:p>
          <a:p>
            <a:pPr lvl="2"/>
            <a:r>
              <a:rPr lang="en-US" dirty="0" smtClean="0">
                <a:solidFill>
                  <a:srgbClr val="003B49"/>
                </a:solidFill>
              </a:rPr>
              <a:t>3</a:t>
            </a:r>
            <a:r>
              <a:rPr lang="en-US" baseline="30000" dirty="0" smtClean="0">
                <a:solidFill>
                  <a:srgbClr val="003B49"/>
                </a:solidFill>
              </a:rPr>
              <a:t>rd</a:t>
            </a:r>
            <a:r>
              <a:rPr lang="en-US" dirty="0" smtClean="0">
                <a:solidFill>
                  <a:srgbClr val="003B49"/>
                </a:solidFill>
              </a:rPr>
              <a:t> </a:t>
            </a:r>
            <a:r>
              <a:rPr lang="en-US" dirty="0">
                <a:solidFill>
                  <a:srgbClr val="003B49"/>
                </a:solidFill>
              </a:rPr>
              <a:t>Place- George Shannon, Engineering Management and Systems </a:t>
            </a:r>
            <a:r>
              <a:rPr lang="en-US" dirty="0" smtClean="0">
                <a:solidFill>
                  <a:srgbClr val="003B49"/>
                </a:solidFill>
              </a:rPr>
              <a:t>Engineering</a:t>
            </a:r>
            <a:endParaRPr lang="en-US" dirty="0">
              <a:solidFill>
                <a:srgbClr val="003B49"/>
              </a:solidFill>
            </a:endParaRPr>
          </a:p>
          <a:p>
            <a:pPr lvl="2"/>
            <a:r>
              <a:rPr lang="en-US" dirty="0" smtClean="0">
                <a:solidFill>
                  <a:srgbClr val="003B49"/>
                </a:solidFill>
              </a:rPr>
              <a:t>Honorable </a:t>
            </a:r>
            <a:r>
              <a:rPr lang="en-US" dirty="0">
                <a:solidFill>
                  <a:srgbClr val="003B49"/>
                </a:solidFill>
              </a:rPr>
              <a:t>Mention- Erica Ronchetto, Materials Science and </a:t>
            </a:r>
            <a:r>
              <a:rPr lang="en-US" dirty="0" smtClean="0">
                <a:solidFill>
                  <a:srgbClr val="003B49"/>
                </a:solidFill>
              </a:rPr>
              <a:t>Engineering</a:t>
            </a:r>
          </a:p>
          <a:p>
            <a:pPr lvl="2"/>
            <a:r>
              <a:rPr lang="en-US" dirty="0" smtClean="0">
                <a:solidFill>
                  <a:srgbClr val="003B49"/>
                </a:solidFill>
              </a:rPr>
              <a:t>Honorable </a:t>
            </a:r>
            <a:r>
              <a:rPr lang="en-US" dirty="0">
                <a:solidFill>
                  <a:srgbClr val="003B49"/>
                </a:solidFill>
              </a:rPr>
              <a:t>Mention- Jordan Wilson, Civil, Architectural and Environmental </a:t>
            </a:r>
            <a:r>
              <a:rPr lang="en-US" dirty="0" smtClean="0">
                <a:solidFill>
                  <a:srgbClr val="003B49"/>
                </a:solidFill>
              </a:rPr>
              <a:t>Engineering</a:t>
            </a:r>
            <a:r>
              <a:rPr lang="en-US" dirty="0">
                <a:solidFill>
                  <a:srgbClr val="003B49"/>
                </a:solidFill>
              </a:rPr>
              <a:t> </a:t>
            </a:r>
            <a:endParaRPr lang="en-US" dirty="0" smtClean="0">
              <a:solidFill>
                <a:srgbClr val="003B49"/>
              </a:solidFill>
            </a:endParaRPr>
          </a:p>
          <a:p>
            <a:r>
              <a:rPr lang="en-US" dirty="0" smtClean="0">
                <a:solidFill>
                  <a:srgbClr val="003B49"/>
                </a:solidFill>
              </a:rPr>
              <a:t>Over 900 graduate applications have been processed in 2016 as of March 3.</a:t>
            </a:r>
            <a:endParaRPr lang="en-US" dirty="0">
              <a:solidFill>
                <a:srgbClr val="003B49"/>
              </a:solidFill>
            </a:endParaRPr>
          </a:p>
          <a:p>
            <a:r>
              <a:rPr lang="en-US" dirty="0">
                <a:solidFill>
                  <a:srgbClr val="003B49"/>
                </a:solidFill>
              </a:rPr>
              <a:t>The second conference of the 2016 Graduate Leadership Development Program (GLDP) met at UMKC on March 10-11. </a:t>
            </a:r>
            <a:endParaRPr lang="en-US" dirty="0" smtClean="0">
              <a:solidFill>
                <a:srgbClr val="003B49"/>
              </a:solidFill>
            </a:endParaRPr>
          </a:p>
          <a:p>
            <a:pPr lvl="1"/>
            <a:r>
              <a:rPr lang="en-US" dirty="0" smtClean="0">
                <a:solidFill>
                  <a:srgbClr val="003B49"/>
                </a:solidFill>
              </a:rPr>
              <a:t>This </a:t>
            </a:r>
            <a:r>
              <a:rPr lang="en-US" dirty="0">
                <a:solidFill>
                  <a:srgbClr val="003B49"/>
                </a:solidFill>
              </a:rPr>
              <a:t>conference focused on entrepreneurship and management</a:t>
            </a:r>
            <a:r>
              <a:rPr lang="en-US" dirty="0" smtClean="0">
                <a:solidFill>
                  <a:srgbClr val="003B49"/>
                </a:solidFill>
              </a:rPr>
              <a:t>.</a:t>
            </a:r>
          </a:p>
          <a:p>
            <a:r>
              <a:rPr lang="en-US" dirty="0" smtClean="0">
                <a:solidFill>
                  <a:srgbClr val="003B49"/>
                </a:solidFill>
              </a:rPr>
              <a:t>The Graduate Faculty Council Annual Awards Banquet will be held April 29th</a:t>
            </a:r>
          </a:p>
          <a:p>
            <a:endParaRPr lang="en-US" dirty="0"/>
          </a:p>
          <a:p>
            <a:endParaRPr lang="en-US" dirty="0"/>
          </a:p>
        </p:txBody>
      </p:sp>
      <p:sp>
        <p:nvSpPr>
          <p:cNvPr id="3" name="Text Placeholder 2"/>
          <p:cNvSpPr>
            <a:spLocks noGrp="1"/>
          </p:cNvSpPr>
          <p:nvPr>
            <p:ph type="body" sz="quarter" idx="12"/>
          </p:nvPr>
        </p:nvSpPr>
        <p:spPr/>
        <p:txBody>
          <a:bodyPr/>
          <a:lstStyle/>
          <a:p>
            <a:r>
              <a:rPr lang="en-US" dirty="0" smtClean="0"/>
              <a:t>Office of Graduate Studies</a:t>
            </a:r>
            <a:endParaRPr lang="en-US" dirty="0"/>
          </a:p>
        </p:txBody>
      </p:sp>
    </p:spTree>
    <p:extLst>
      <p:ext uri="{BB962C8B-B14F-4D97-AF65-F5344CB8AC3E}">
        <p14:creationId xmlns:p14="http://schemas.microsoft.com/office/powerpoint/2010/main" val="820985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en-US" sz="2000" dirty="0">
                <a:solidFill>
                  <a:srgbClr val="003B49"/>
                </a:solidFill>
              </a:rPr>
              <a:t>Thank you to everyone that helped with the February </a:t>
            </a:r>
            <a:r>
              <a:rPr lang="en-US" sz="2000" dirty="0">
                <a:solidFill>
                  <a:srgbClr val="003B49"/>
                </a:solidFill>
              </a:rPr>
              <a:t>15 </a:t>
            </a:r>
            <a:r>
              <a:rPr lang="en-US" sz="2000" dirty="0">
                <a:solidFill>
                  <a:srgbClr val="003B49"/>
                </a:solidFill>
              </a:rPr>
              <a:t>Open House</a:t>
            </a:r>
            <a:r>
              <a:rPr lang="en-US" sz="2000" dirty="0">
                <a:solidFill>
                  <a:srgbClr val="003B49"/>
                </a:solidFill>
              </a:rPr>
              <a:t>.  Next Open House is March 25.</a:t>
            </a:r>
          </a:p>
          <a:p>
            <a:pPr>
              <a:defRPr/>
            </a:pPr>
            <a:r>
              <a:rPr lang="en-US" sz="2000" dirty="0">
                <a:solidFill>
                  <a:srgbClr val="003B49"/>
                </a:solidFill>
              </a:rPr>
              <a:t>VEX Robotics (Feb 20) and FRIST Robotics (Mar 5) Championship competitions went well with over 2,500 visitors to campus.</a:t>
            </a:r>
          </a:p>
          <a:p>
            <a:pPr lvl="0">
              <a:defRPr/>
            </a:pPr>
            <a:r>
              <a:rPr lang="en-US" sz="2000" dirty="0">
                <a:solidFill>
                  <a:srgbClr val="003B49"/>
                </a:solidFill>
              </a:rPr>
              <a:t>Open House for the new Student Veteran Resource Center which is located in the basement of the Baptist Student Union was held on March 19. </a:t>
            </a:r>
          </a:p>
          <a:p>
            <a:pPr lvl="0">
              <a:defRPr/>
            </a:pPr>
            <a:r>
              <a:rPr lang="en-US" sz="2000" dirty="0">
                <a:solidFill>
                  <a:srgbClr val="003B49"/>
                </a:solidFill>
              </a:rPr>
              <a:t>New undergraduate student projections show 1,520 freshmen and 430 transfers.  This is a 2% increase over last year.</a:t>
            </a:r>
          </a:p>
          <a:p>
            <a:pPr lvl="0">
              <a:defRPr/>
            </a:pPr>
            <a:endParaRPr lang="en-US" sz="2000" dirty="0"/>
          </a:p>
          <a:p>
            <a:pPr marL="0" indent="0">
              <a:buNone/>
              <a:defRPr/>
            </a:pPr>
            <a:endParaRPr lang="en-US" dirty="0"/>
          </a:p>
          <a:p>
            <a:pPr>
              <a:defRPr/>
            </a:pPr>
            <a:endParaRPr lang="en-US" dirty="0"/>
          </a:p>
        </p:txBody>
      </p:sp>
      <p:sp>
        <p:nvSpPr>
          <p:cNvPr id="3" name="Text Placeholder 2"/>
          <p:cNvSpPr>
            <a:spLocks noGrp="1"/>
          </p:cNvSpPr>
          <p:nvPr>
            <p:ph type="body" sz="quarter" idx="12"/>
          </p:nvPr>
        </p:nvSpPr>
        <p:spPr/>
        <p:txBody>
          <a:bodyPr/>
          <a:lstStyle/>
          <a:p>
            <a:r>
              <a:rPr lang="en-US" dirty="0" smtClean="0"/>
              <a:t>Enrollment Management</a:t>
            </a:r>
            <a:endParaRPr lang="en-US" dirty="0"/>
          </a:p>
        </p:txBody>
      </p:sp>
    </p:spTree>
    <p:extLst>
      <p:ext uri="{BB962C8B-B14F-4D97-AF65-F5344CB8AC3E}">
        <p14:creationId xmlns:p14="http://schemas.microsoft.com/office/powerpoint/2010/main" val="1466078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5910" y="1560613"/>
            <a:ext cx="8860665" cy="4084791"/>
          </a:xfrm>
        </p:spPr>
        <p:txBody>
          <a:bodyPr/>
          <a:lstStyle/>
          <a:p>
            <a:pPr marL="0" indent="0">
              <a:buNone/>
            </a:pPr>
            <a:r>
              <a:rPr lang="en-US" sz="3600" u="sng" dirty="0" smtClean="0">
                <a:solidFill>
                  <a:srgbClr val="003B49"/>
                </a:solidFill>
              </a:rPr>
              <a:t>Updates</a:t>
            </a:r>
          </a:p>
          <a:p>
            <a:pPr marL="742950" indent="-742950">
              <a:buFont typeface="+mj-lt"/>
              <a:buAutoNum type="arabicPeriod"/>
            </a:pPr>
            <a:r>
              <a:rPr lang="en-US" sz="3600" dirty="0" smtClean="0">
                <a:solidFill>
                  <a:srgbClr val="003B49"/>
                </a:solidFill>
              </a:rPr>
              <a:t>Deans Resource Task Force </a:t>
            </a:r>
          </a:p>
          <a:p>
            <a:pPr marL="742950" indent="-742950">
              <a:buFont typeface="+mj-lt"/>
              <a:buAutoNum type="arabicPeriod"/>
            </a:pPr>
            <a:r>
              <a:rPr lang="en-US" sz="3600" dirty="0" smtClean="0">
                <a:solidFill>
                  <a:srgbClr val="003B49"/>
                </a:solidFill>
              </a:rPr>
              <a:t>Federal Agency Repayment</a:t>
            </a:r>
            <a:endParaRPr lang="en-US" sz="3600" dirty="0">
              <a:solidFill>
                <a:srgbClr val="003B49"/>
              </a:solidFill>
            </a:endParaRPr>
          </a:p>
          <a:p>
            <a:pPr marL="742950" indent="-742950">
              <a:buFont typeface="+mj-lt"/>
              <a:buAutoNum type="arabicPeriod"/>
            </a:pPr>
            <a:r>
              <a:rPr lang="en-US" sz="3600" dirty="0" smtClean="0">
                <a:solidFill>
                  <a:srgbClr val="003B49"/>
                </a:solidFill>
              </a:rPr>
              <a:t>Budget Open Forum Follow-Up</a:t>
            </a:r>
          </a:p>
          <a:p>
            <a:pPr marL="742950" indent="-742950">
              <a:buFont typeface="+mj-lt"/>
              <a:buAutoNum type="arabicPeriod"/>
            </a:pPr>
            <a:r>
              <a:rPr lang="en-US" sz="3600" dirty="0" smtClean="0">
                <a:solidFill>
                  <a:srgbClr val="003B49"/>
                </a:solidFill>
              </a:rPr>
              <a:t>Faculty Salary Incentive Policy</a:t>
            </a:r>
          </a:p>
        </p:txBody>
      </p:sp>
      <p:sp>
        <p:nvSpPr>
          <p:cNvPr id="3" name="Text Placeholder 2"/>
          <p:cNvSpPr>
            <a:spLocks noGrp="1"/>
          </p:cNvSpPr>
          <p:nvPr>
            <p:ph type="body" sz="quarter" idx="12"/>
          </p:nvPr>
        </p:nvSpPr>
        <p:spPr>
          <a:xfrm>
            <a:off x="0" y="568614"/>
            <a:ext cx="8184662" cy="991999"/>
          </a:xfrm>
        </p:spPr>
        <p:txBody>
          <a:bodyPr>
            <a:normAutofit/>
          </a:bodyPr>
          <a:lstStyle/>
          <a:p>
            <a:pPr algn="ctr"/>
            <a:r>
              <a:rPr lang="en-US" sz="4800" dirty="0" smtClean="0"/>
              <a:t>Agenda</a:t>
            </a:r>
            <a:endParaRPr lang="en-US" sz="4800" dirty="0"/>
          </a:p>
        </p:txBody>
      </p:sp>
    </p:spTree>
    <p:extLst>
      <p:ext uri="{BB962C8B-B14F-4D97-AF65-F5344CB8AC3E}">
        <p14:creationId xmlns:p14="http://schemas.microsoft.com/office/powerpoint/2010/main" val="858603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25215" y="1622182"/>
            <a:ext cx="7228489" cy="4139577"/>
          </a:xfrm>
        </p:spPr>
        <p:txBody>
          <a:bodyPr/>
          <a:lstStyle/>
          <a:p>
            <a:pPr marL="233363" indent="-233363">
              <a:lnSpc>
                <a:spcPct val="110000"/>
              </a:lnSpc>
              <a:spcBef>
                <a:spcPct val="0"/>
              </a:spcBef>
              <a:spcAft>
                <a:spcPts val="600"/>
              </a:spcAft>
            </a:pPr>
            <a:r>
              <a:rPr lang="en-US" altLang="en-US" sz="2000" dirty="0">
                <a:solidFill>
                  <a:srgbClr val="003B49"/>
                </a:solidFill>
              </a:rPr>
              <a:t>Summary of FY16 activities year-to-date (December)</a:t>
            </a:r>
          </a:p>
          <a:p>
            <a:pPr marL="798513" lvl="1" indent="-341313">
              <a:lnSpc>
                <a:spcPct val="114000"/>
              </a:lnSpc>
              <a:spcBef>
                <a:spcPct val="0"/>
              </a:spcBef>
              <a:spcAft>
                <a:spcPts val="600"/>
              </a:spcAft>
            </a:pPr>
            <a:r>
              <a:rPr lang="en-US" altLang="en-US" dirty="0" smtClean="0">
                <a:solidFill>
                  <a:srgbClr val="003B49"/>
                </a:solidFill>
              </a:rPr>
              <a:t>Number </a:t>
            </a:r>
            <a:r>
              <a:rPr lang="en-US" altLang="en-US" dirty="0">
                <a:solidFill>
                  <a:srgbClr val="003B49"/>
                </a:solidFill>
              </a:rPr>
              <a:t>of funded proposals up 35% for a total of 155</a:t>
            </a:r>
          </a:p>
          <a:p>
            <a:pPr marL="1198563" lvl="2" indent="-341313">
              <a:lnSpc>
                <a:spcPct val="114000"/>
              </a:lnSpc>
              <a:spcBef>
                <a:spcPct val="0"/>
              </a:spcBef>
              <a:spcAft>
                <a:spcPts val="600"/>
              </a:spcAft>
            </a:pPr>
            <a:r>
              <a:rPr lang="en-US" altLang="en-US" sz="2000" dirty="0">
                <a:solidFill>
                  <a:srgbClr val="003B49"/>
                </a:solidFill>
              </a:rPr>
              <a:t>Total dollars is $18.4M which is down 8.1%</a:t>
            </a:r>
          </a:p>
          <a:p>
            <a:pPr marL="798513" lvl="1" indent="-341313">
              <a:lnSpc>
                <a:spcPct val="114000"/>
              </a:lnSpc>
              <a:spcBef>
                <a:spcPct val="0"/>
              </a:spcBef>
              <a:spcAft>
                <a:spcPts val="600"/>
              </a:spcAft>
            </a:pPr>
            <a:r>
              <a:rPr lang="en-US" altLang="en-US" dirty="0">
                <a:solidFill>
                  <a:srgbClr val="003B49"/>
                </a:solidFill>
              </a:rPr>
              <a:t>Number of new proposals submitted is up 2% at 262</a:t>
            </a:r>
          </a:p>
          <a:p>
            <a:pPr marL="1198563" lvl="2" indent="-341313">
              <a:lnSpc>
                <a:spcPct val="114000"/>
              </a:lnSpc>
              <a:spcBef>
                <a:spcPct val="0"/>
              </a:spcBef>
              <a:spcAft>
                <a:spcPts val="600"/>
              </a:spcAft>
            </a:pPr>
            <a:r>
              <a:rPr lang="en-US" altLang="en-US" sz="2000" dirty="0">
                <a:solidFill>
                  <a:srgbClr val="003B49"/>
                </a:solidFill>
              </a:rPr>
              <a:t>Total dollars is $76.2M which is down 6.2%</a:t>
            </a:r>
          </a:p>
          <a:p>
            <a:pPr marL="798513" lvl="1" indent="-341313">
              <a:lnSpc>
                <a:spcPct val="114000"/>
              </a:lnSpc>
              <a:spcBef>
                <a:spcPct val="0"/>
              </a:spcBef>
              <a:spcAft>
                <a:spcPts val="600"/>
              </a:spcAft>
            </a:pPr>
            <a:r>
              <a:rPr lang="en-US" altLang="en-US" dirty="0">
                <a:solidFill>
                  <a:srgbClr val="003B49"/>
                </a:solidFill>
              </a:rPr>
              <a:t>Number of active awards is down by 1% at  608</a:t>
            </a:r>
          </a:p>
          <a:p>
            <a:pPr marL="798513" lvl="1" indent="-341313">
              <a:lnSpc>
                <a:spcPct val="114000"/>
              </a:lnSpc>
              <a:spcBef>
                <a:spcPct val="0"/>
              </a:spcBef>
              <a:spcAft>
                <a:spcPts val="600"/>
              </a:spcAft>
            </a:pPr>
            <a:r>
              <a:rPr lang="en-US" altLang="en-US" dirty="0">
                <a:solidFill>
                  <a:srgbClr val="003B49"/>
                </a:solidFill>
              </a:rPr>
              <a:t>Total expenditures is $19M which is down 3%</a:t>
            </a:r>
          </a:p>
          <a:p>
            <a:pPr marL="798513" lvl="1" indent="-341313">
              <a:lnSpc>
                <a:spcPct val="114000"/>
              </a:lnSpc>
              <a:spcBef>
                <a:spcPct val="0"/>
              </a:spcBef>
              <a:spcAft>
                <a:spcPts val="600"/>
              </a:spcAft>
            </a:pPr>
            <a:r>
              <a:rPr lang="en-US" altLang="en-US" dirty="0">
                <a:solidFill>
                  <a:srgbClr val="003B49"/>
                </a:solidFill>
              </a:rPr>
              <a:t>Net grant and contract expenditures is $15M which is down 5%</a:t>
            </a:r>
          </a:p>
          <a:p>
            <a:pPr marL="798513" lvl="1" indent="-341313">
              <a:lnSpc>
                <a:spcPct val="114000"/>
              </a:lnSpc>
              <a:spcBef>
                <a:spcPct val="0"/>
              </a:spcBef>
              <a:spcAft>
                <a:spcPts val="600"/>
              </a:spcAft>
            </a:pPr>
            <a:r>
              <a:rPr lang="en-US" altLang="en-US" dirty="0">
                <a:solidFill>
                  <a:srgbClr val="003B49"/>
                </a:solidFill>
              </a:rPr>
              <a:t>F&amp;A recovered is $3M which is down 11.2%</a:t>
            </a:r>
          </a:p>
          <a:p>
            <a:pPr marL="0" indent="0">
              <a:buNone/>
            </a:pPr>
            <a:endParaRPr lang="en-US" sz="2000" dirty="0"/>
          </a:p>
        </p:txBody>
      </p:sp>
      <p:sp>
        <p:nvSpPr>
          <p:cNvPr id="3" name="Text Placeholder 2"/>
          <p:cNvSpPr>
            <a:spLocks noGrp="1"/>
          </p:cNvSpPr>
          <p:nvPr>
            <p:ph type="body" sz="quarter" idx="12"/>
          </p:nvPr>
        </p:nvSpPr>
        <p:spPr>
          <a:xfrm>
            <a:off x="824157" y="1125493"/>
            <a:ext cx="8184662" cy="743999"/>
          </a:xfrm>
        </p:spPr>
        <p:txBody>
          <a:bodyPr/>
          <a:lstStyle/>
          <a:p>
            <a:r>
              <a:rPr lang="en-US" altLang="en-US" sz="3200" b="1" dirty="0"/>
              <a:t>Office of Sponsored Programs</a:t>
            </a:r>
            <a:endParaRPr lang="en-US" dirty="0"/>
          </a:p>
        </p:txBody>
      </p:sp>
    </p:spTree>
    <p:extLst>
      <p:ext uri="{BB962C8B-B14F-4D97-AF65-F5344CB8AC3E}">
        <p14:creationId xmlns:p14="http://schemas.microsoft.com/office/powerpoint/2010/main" val="711949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6" y="2159795"/>
            <a:ext cx="5229661" cy="2964655"/>
          </a:xfrm>
        </p:spPr>
        <p:txBody>
          <a:bodyPr/>
          <a:lstStyle/>
          <a:p>
            <a:pPr marL="0" indent="0">
              <a:buNone/>
            </a:pPr>
            <a:r>
              <a:rPr lang="en-US" dirty="0" err="1"/>
              <a:t>BuiCurtis</a:t>
            </a:r>
            <a:r>
              <a:rPr lang="en-US" dirty="0"/>
              <a:t> Laws Wilson Library</a:t>
            </a:r>
          </a:p>
          <a:p>
            <a:pPr marL="0" indent="0">
              <a:buNone/>
            </a:pPr>
            <a:r>
              <a:rPr lang="en-US" dirty="0"/>
              <a:t>Curtis Laws Wilson Library</a:t>
            </a:r>
          </a:p>
          <a:p>
            <a:pPr marL="0" indent="0">
              <a:buNone/>
            </a:pPr>
            <a:endParaRPr lang="en-US" dirty="0"/>
          </a:p>
        </p:txBody>
      </p:sp>
      <p:sp>
        <p:nvSpPr>
          <p:cNvPr id="3" name="Text Placeholder 2"/>
          <p:cNvSpPr>
            <a:spLocks noGrp="1"/>
          </p:cNvSpPr>
          <p:nvPr>
            <p:ph type="body" sz="quarter" idx="12"/>
          </p:nvPr>
        </p:nvSpPr>
        <p:spPr>
          <a:xfrm>
            <a:off x="659305" y="1192675"/>
            <a:ext cx="8184662" cy="743999"/>
          </a:xfrm>
        </p:spPr>
        <p:txBody>
          <a:bodyPr/>
          <a:lstStyle/>
          <a:p>
            <a:r>
              <a:rPr lang="en-US" dirty="0" smtClean="0"/>
              <a:t>Curtis Laws Wilson Library</a:t>
            </a:r>
            <a:endParaRPr lang="en-US" dirty="0"/>
          </a:p>
        </p:txBody>
      </p:sp>
      <p:pic>
        <p:nvPicPr>
          <p:cNvPr id="1026" name="Picture 2" descr="C:\Users\primicht\AppData\Local\Microsoft\Windows\Temporary Internet Files\Content.Outlook\R5JQRNYA\FullSize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82" y="2093704"/>
            <a:ext cx="2318588" cy="17389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imicht\AppData\Local\Microsoft\Windows\Temporary Internet Files\Content.Outlook\R5JQRNYA\FullSizeRende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060" y="3788793"/>
            <a:ext cx="2612366" cy="1959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imicht\AppData\Local\Microsoft\Windows\Temporary Internet Files\Content.Outlook\R5JQRNYA\FullSizeRender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027" y="2201533"/>
            <a:ext cx="2116347" cy="15872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rimicht\AppData\Local\Microsoft\Windows\Temporary Internet Files\Content.Outlook\R5JQRNYA\FullSizeRender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563" y="3830487"/>
            <a:ext cx="2340155" cy="1755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rimicht\AppData\Local\Microsoft\Windows\Temporary Internet Files\Content.Outlook\R5JQRNYA\FullSizeRender (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983" y="2212316"/>
            <a:ext cx="2198777" cy="16490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rimicht\AppData\Local\Microsoft\Windows\Temporary Internet Files\Content.Outlook\R5JQRNYA\FullSizeRender (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82" y="3683900"/>
            <a:ext cx="1654834" cy="2206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34356" y="2283484"/>
            <a:ext cx="2109612" cy="2369880"/>
          </a:xfrm>
          <a:prstGeom prst="rect">
            <a:avLst/>
          </a:prstGeom>
          <a:noFill/>
        </p:spPr>
        <p:txBody>
          <a:bodyPr wrap="square" rtlCol="0">
            <a:spAutoFit/>
          </a:bodyPr>
          <a:lstStyle/>
          <a:p>
            <a:r>
              <a:rPr lang="en-US" sz="2000" dirty="0">
                <a:solidFill>
                  <a:srgbClr val="D8D9DA">
                    <a:lumMod val="10000"/>
                  </a:srgbClr>
                </a:solidFill>
                <a:latin typeface="Orgon Slab Light" pitchFamily="50" charset="0"/>
              </a:rPr>
              <a:t>Build it and they will come.</a:t>
            </a:r>
          </a:p>
          <a:p>
            <a:endParaRPr lang="en-US" dirty="0">
              <a:solidFill>
                <a:srgbClr val="D8D9DA">
                  <a:lumMod val="10000"/>
                </a:srgbClr>
              </a:solidFill>
              <a:latin typeface="Orgon Slab Light" pitchFamily="50" charset="0"/>
            </a:endParaRPr>
          </a:p>
          <a:p>
            <a:r>
              <a:rPr lang="en-US" dirty="0">
                <a:solidFill>
                  <a:srgbClr val="D8D9DA">
                    <a:lumMod val="10000"/>
                  </a:srgbClr>
                </a:solidFill>
                <a:latin typeface="Orgon Slab Light" pitchFamily="50" charset="0"/>
              </a:rPr>
              <a:t>Expanded seating in the library, starting January, 2016.  Metrics available!</a:t>
            </a:r>
          </a:p>
        </p:txBody>
      </p:sp>
    </p:spTree>
    <p:extLst>
      <p:ext uri="{BB962C8B-B14F-4D97-AF65-F5344CB8AC3E}">
        <p14:creationId xmlns:p14="http://schemas.microsoft.com/office/powerpoint/2010/main" val="226249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2417" y="2009336"/>
            <a:ext cx="7223760" cy="2382359"/>
          </a:xfrm>
        </p:spPr>
        <p:txBody>
          <a:bodyPr/>
          <a:lstStyle/>
          <a:p>
            <a:r>
              <a:rPr lang="en-US" sz="2800" dirty="0" smtClean="0">
                <a:solidFill>
                  <a:srgbClr val="003B49"/>
                </a:solidFill>
              </a:rPr>
              <a:t>To determine responsibilities of the Deans’ Offices in funding activities</a:t>
            </a:r>
            <a:endParaRPr lang="en-US" sz="2800" dirty="0">
              <a:solidFill>
                <a:srgbClr val="003B49"/>
              </a:solidFill>
            </a:endParaRPr>
          </a:p>
          <a:p>
            <a:pPr lvl="1"/>
            <a:r>
              <a:rPr lang="en-US" dirty="0" smtClean="0">
                <a:solidFill>
                  <a:srgbClr val="003B49"/>
                </a:solidFill>
              </a:rPr>
              <a:t>Permanent and one-time</a:t>
            </a:r>
          </a:p>
          <a:p>
            <a:endParaRPr lang="en-US" sz="2800" dirty="0" smtClean="0">
              <a:solidFill>
                <a:srgbClr val="003B49"/>
              </a:solidFill>
            </a:endParaRPr>
          </a:p>
          <a:p>
            <a:r>
              <a:rPr lang="en-US" sz="2800" dirty="0" smtClean="0">
                <a:solidFill>
                  <a:srgbClr val="003B49"/>
                </a:solidFill>
              </a:rPr>
              <a:t>To determine “right size” for this responsibility (budgetary)</a:t>
            </a:r>
          </a:p>
          <a:p>
            <a:endParaRPr lang="en-US" sz="2800" dirty="0" smtClean="0">
              <a:solidFill>
                <a:srgbClr val="003B49"/>
              </a:solidFill>
            </a:endParaRPr>
          </a:p>
          <a:p>
            <a:r>
              <a:rPr lang="en-US" sz="2800" dirty="0" smtClean="0">
                <a:solidFill>
                  <a:srgbClr val="003B49"/>
                </a:solidFill>
              </a:rPr>
              <a:t>To determine sources</a:t>
            </a:r>
          </a:p>
          <a:p>
            <a:pPr marL="0" lvl="0" indent="0">
              <a:buNone/>
            </a:pPr>
            <a:endParaRPr lang="en-US" dirty="0">
              <a:solidFill>
                <a:srgbClr val="003B49"/>
              </a:solidFill>
            </a:endParaRPr>
          </a:p>
          <a:p>
            <a:pPr marL="0" lvl="0" indent="0">
              <a:buNone/>
            </a:pPr>
            <a:endParaRPr lang="en-US" sz="3600" dirty="0"/>
          </a:p>
        </p:txBody>
      </p:sp>
      <p:sp>
        <p:nvSpPr>
          <p:cNvPr id="3" name="Text Placeholder 2"/>
          <p:cNvSpPr>
            <a:spLocks noGrp="1"/>
          </p:cNvSpPr>
          <p:nvPr>
            <p:ph type="body" sz="quarter" idx="12"/>
          </p:nvPr>
        </p:nvSpPr>
        <p:spPr>
          <a:xfrm>
            <a:off x="561966" y="630972"/>
            <a:ext cx="8184662" cy="991999"/>
          </a:xfrm>
        </p:spPr>
        <p:txBody>
          <a:bodyPr>
            <a:normAutofit fontScale="92500"/>
          </a:bodyPr>
          <a:lstStyle/>
          <a:p>
            <a:pPr algn="ctr"/>
            <a:r>
              <a:rPr lang="en-US" sz="4000" dirty="0" smtClean="0"/>
              <a:t>Deans Resource Task Force Charge</a:t>
            </a:r>
            <a:endParaRPr lang="en-US" sz="4000" dirty="0"/>
          </a:p>
        </p:txBody>
      </p:sp>
    </p:spTree>
    <p:extLst>
      <p:ext uri="{BB962C8B-B14F-4D97-AF65-F5344CB8AC3E}">
        <p14:creationId xmlns:p14="http://schemas.microsoft.com/office/powerpoint/2010/main" val="422794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4157" y="1736727"/>
            <a:ext cx="3861180" cy="4973166"/>
          </a:xfrm>
        </p:spPr>
        <p:txBody>
          <a:bodyPr/>
          <a:lstStyle/>
          <a:p>
            <a:r>
              <a:rPr lang="en-US" dirty="0" smtClean="0">
                <a:solidFill>
                  <a:srgbClr val="003B49"/>
                </a:solidFill>
              </a:rPr>
              <a:t>Robert </a:t>
            </a:r>
            <a:r>
              <a:rPr lang="en-US" dirty="0">
                <a:solidFill>
                  <a:srgbClr val="003B49"/>
                </a:solidFill>
              </a:rPr>
              <a:t>Marley, co-chair</a:t>
            </a:r>
          </a:p>
          <a:p>
            <a:r>
              <a:rPr lang="en-US" dirty="0">
                <a:solidFill>
                  <a:srgbClr val="003B49"/>
                </a:solidFill>
              </a:rPr>
              <a:t>Walt Branson, co-chair</a:t>
            </a:r>
          </a:p>
          <a:p>
            <a:r>
              <a:rPr lang="en-US" dirty="0">
                <a:solidFill>
                  <a:srgbClr val="003B49"/>
                </a:solidFill>
              </a:rPr>
              <a:t>Mariesa Crow</a:t>
            </a:r>
          </a:p>
          <a:p>
            <a:r>
              <a:rPr lang="en-US" dirty="0">
                <a:solidFill>
                  <a:srgbClr val="003B49"/>
                </a:solidFill>
              </a:rPr>
              <a:t>Anthony Petroy</a:t>
            </a:r>
          </a:p>
          <a:p>
            <a:r>
              <a:rPr lang="en-US" dirty="0">
                <a:solidFill>
                  <a:srgbClr val="003B49"/>
                </a:solidFill>
              </a:rPr>
              <a:t>Tracy Primich</a:t>
            </a:r>
          </a:p>
          <a:p>
            <a:r>
              <a:rPr lang="en-US" dirty="0">
                <a:solidFill>
                  <a:srgbClr val="003B49"/>
                </a:solidFill>
              </a:rPr>
              <a:t>Steve Roberts</a:t>
            </a:r>
          </a:p>
          <a:p>
            <a:r>
              <a:rPr lang="en-US" dirty="0">
                <a:solidFill>
                  <a:srgbClr val="003B49"/>
                </a:solidFill>
              </a:rPr>
              <a:t>John Myers</a:t>
            </a:r>
          </a:p>
          <a:p>
            <a:r>
              <a:rPr lang="en-US" dirty="0">
                <a:solidFill>
                  <a:srgbClr val="003B49"/>
                </a:solidFill>
              </a:rPr>
              <a:t>Jim Drallmeier</a:t>
            </a:r>
          </a:p>
          <a:p>
            <a:pPr marL="0" indent="0">
              <a:buNone/>
            </a:pPr>
            <a:endParaRPr lang="en-US" dirty="0"/>
          </a:p>
        </p:txBody>
      </p:sp>
      <p:sp>
        <p:nvSpPr>
          <p:cNvPr id="3" name="Text Placeholder 2"/>
          <p:cNvSpPr>
            <a:spLocks noGrp="1"/>
          </p:cNvSpPr>
          <p:nvPr>
            <p:ph type="body" sz="quarter" idx="12"/>
          </p:nvPr>
        </p:nvSpPr>
        <p:spPr>
          <a:xfrm>
            <a:off x="465684" y="526959"/>
            <a:ext cx="8184662" cy="991999"/>
          </a:xfrm>
        </p:spPr>
        <p:txBody>
          <a:bodyPr/>
          <a:lstStyle/>
          <a:p>
            <a:pPr algn="ctr"/>
            <a:r>
              <a:rPr lang="en-US" sz="3200" dirty="0"/>
              <a:t>Deans Resource Task </a:t>
            </a:r>
            <a:r>
              <a:rPr lang="en-US" sz="3200" dirty="0" smtClean="0"/>
              <a:t>Force</a:t>
            </a:r>
            <a:br>
              <a:rPr lang="en-US" sz="3200" dirty="0" smtClean="0"/>
            </a:br>
            <a:r>
              <a:rPr lang="en-US" sz="3200" dirty="0" smtClean="0"/>
              <a:t>Membership List</a:t>
            </a:r>
            <a:endParaRPr lang="en-US" sz="3200" dirty="0"/>
          </a:p>
          <a:p>
            <a:endParaRPr lang="en-US" dirty="0"/>
          </a:p>
        </p:txBody>
      </p:sp>
      <p:sp>
        <p:nvSpPr>
          <p:cNvPr id="4" name="Text Placeholder 1"/>
          <p:cNvSpPr txBox="1">
            <a:spLocks/>
          </p:cNvSpPr>
          <p:nvPr/>
        </p:nvSpPr>
        <p:spPr>
          <a:xfrm>
            <a:off x="4916488" y="1736727"/>
            <a:ext cx="3861180" cy="3701376"/>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3B49"/>
                </a:solidFill>
              </a:rPr>
              <a:t>Wayne Huebner</a:t>
            </a:r>
          </a:p>
          <a:p>
            <a:r>
              <a:rPr lang="en-US" dirty="0" smtClean="0">
                <a:solidFill>
                  <a:srgbClr val="003B49"/>
                </a:solidFill>
              </a:rPr>
              <a:t>Kris Swenson</a:t>
            </a:r>
          </a:p>
          <a:p>
            <a:r>
              <a:rPr lang="en-US" dirty="0" smtClean="0">
                <a:solidFill>
                  <a:srgbClr val="003B49"/>
                </a:solidFill>
              </a:rPr>
              <a:t>VA Samaranayake</a:t>
            </a:r>
          </a:p>
          <a:p>
            <a:r>
              <a:rPr lang="en-US" dirty="0" smtClean="0">
                <a:solidFill>
                  <a:srgbClr val="003B49"/>
                </a:solidFill>
              </a:rPr>
              <a:t>Lisa Cerney, ex-officio</a:t>
            </a:r>
          </a:p>
          <a:p>
            <a:r>
              <a:rPr lang="en-US" dirty="0" smtClean="0">
                <a:solidFill>
                  <a:srgbClr val="003B49"/>
                </a:solidFill>
              </a:rPr>
              <a:t>Mary Jo Richards, ex-officio</a:t>
            </a:r>
          </a:p>
          <a:p>
            <a:pPr marL="0" indent="0">
              <a:buFont typeface="Lucida Grande"/>
              <a:buNone/>
            </a:pPr>
            <a:endParaRPr lang="en-US" dirty="0"/>
          </a:p>
        </p:txBody>
      </p:sp>
    </p:spTree>
    <p:extLst>
      <p:ext uri="{BB962C8B-B14F-4D97-AF65-F5344CB8AC3E}">
        <p14:creationId xmlns:p14="http://schemas.microsoft.com/office/powerpoint/2010/main" val="606675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003B49"/>
                </a:solidFill>
              </a:rPr>
              <a:t>Based upon feedback from multiple constituencies, including chairs, a fund from the Springfield program that had a sufficient carryforward balance was identified.</a:t>
            </a:r>
          </a:p>
          <a:p>
            <a:pPr lvl="1"/>
            <a:r>
              <a:rPr lang="en-US" dirty="0" smtClean="0">
                <a:solidFill>
                  <a:srgbClr val="003B49"/>
                </a:solidFill>
              </a:rPr>
              <a:t>No other encumbrances on these funds</a:t>
            </a:r>
          </a:p>
          <a:p>
            <a:pPr lvl="1"/>
            <a:r>
              <a:rPr lang="en-US" dirty="0" smtClean="0">
                <a:solidFill>
                  <a:srgbClr val="003B49"/>
                </a:solidFill>
              </a:rPr>
              <a:t>Portion of carryforward from used—planned expenditures protected</a:t>
            </a:r>
          </a:p>
          <a:p>
            <a:endParaRPr lang="en-US" dirty="0"/>
          </a:p>
        </p:txBody>
      </p:sp>
      <p:sp>
        <p:nvSpPr>
          <p:cNvPr id="3" name="Text Placeholder 2"/>
          <p:cNvSpPr>
            <a:spLocks noGrp="1"/>
          </p:cNvSpPr>
          <p:nvPr>
            <p:ph type="body" sz="quarter" idx="12"/>
          </p:nvPr>
        </p:nvSpPr>
        <p:spPr/>
        <p:txBody>
          <a:bodyPr/>
          <a:lstStyle/>
          <a:p>
            <a:r>
              <a:rPr lang="en-US" dirty="0" smtClean="0"/>
              <a:t>Federal Agency Repayment</a:t>
            </a:r>
            <a:endParaRPr lang="en-US" dirty="0"/>
          </a:p>
        </p:txBody>
      </p:sp>
    </p:spTree>
    <p:extLst>
      <p:ext uri="{BB962C8B-B14F-4D97-AF65-F5344CB8AC3E}">
        <p14:creationId xmlns:p14="http://schemas.microsoft.com/office/powerpoint/2010/main" val="2291623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25003" y="2222133"/>
            <a:ext cx="8184662" cy="991999"/>
          </a:xfrm>
        </p:spPr>
        <p:txBody>
          <a:bodyPr>
            <a:normAutofit/>
          </a:bodyPr>
          <a:lstStyle/>
          <a:p>
            <a:pPr algn="ctr"/>
            <a:r>
              <a:rPr lang="en-US" sz="4000" dirty="0" smtClean="0"/>
              <a:t>Budget Open Forum Follow-Up</a:t>
            </a:r>
            <a:endParaRPr lang="en-US" sz="4000" dirty="0"/>
          </a:p>
        </p:txBody>
      </p:sp>
    </p:spTree>
    <p:extLst>
      <p:ext uri="{BB962C8B-B14F-4D97-AF65-F5344CB8AC3E}">
        <p14:creationId xmlns:p14="http://schemas.microsoft.com/office/powerpoint/2010/main" val="103955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095"/>
            <a:ext cx="8229600" cy="658369"/>
          </a:xfrm>
        </p:spPr>
        <p:txBody>
          <a:bodyPr>
            <a:normAutofit fontScale="90000"/>
          </a:bodyPr>
          <a:lstStyle/>
          <a:p>
            <a:r>
              <a:rPr lang="en-US" dirty="0" smtClean="0"/>
              <a:t>Current Status</a:t>
            </a:r>
            <a:br>
              <a:rPr lang="en-US" dirty="0" smtClean="0"/>
            </a:br>
            <a:endParaRPr lang="en-US" dirty="0"/>
          </a:p>
        </p:txBody>
      </p:sp>
      <p:sp>
        <p:nvSpPr>
          <p:cNvPr id="4" name="Content Placeholder 3"/>
          <p:cNvSpPr>
            <a:spLocks noGrp="1"/>
          </p:cNvSpPr>
          <p:nvPr>
            <p:ph idx="1"/>
          </p:nvPr>
        </p:nvSpPr>
        <p:spPr>
          <a:xfrm>
            <a:off x="457200" y="1271016"/>
            <a:ext cx="8229600" cy="4797682"/>
          </a:xfrm>
        </p:spPr>
        <p:txBody>
          <a:bodyPr>
            <a:normAutofit/>
          </a:bodyPr>
          <a:lstStyle/>
          <a:p>
            <a:pPr marL="457200" indent="-457200">
              <a:buFont typeface="Wingdings" panose="05000000000000000000" pitchFamily="2" charset="2"/>
              <a:buChar char="Ø"/>
            </a:pPr>
            <a:r>
              <a:rPr lang="en-US" sz="1800" dirty="0" smtClean="0">
                <a:solidFill>
                  <a:schemeClr val="tx1"/>
                </a:solidFill>
              </a:rPr>
              <a:t>System-State Appropriation Request</a:t>
            </a:r>
            <a:endParaRPr lang="en-US" sz="1800" dirty="0">
              <a:solidFill>
                <a:schemeClr val="tx1"/>
              </a:solidFill>
            </a:endParaRPr>
          </a:p>
          <a:p>
            <a:pPr marL="742950">
              <a:buFont typeface="Wingdings" panose="05000000000000000000" pitchFamily="2" charset="2"/>
              <a:buChar char="Ø"/>
            </a:pPr>
            <a:r>
              <a:rPr lang="en-US" sz="1400" dirty="0" smtClean="0">
                <a:solidFill>
                  <a:schemeClr val="tx1"/>
                </a:solidFill>
              </a:rPr>
              <a:t>#</a:t>
            </a:r>
            <a:r>
              <a:rPr lang="en-US" sz="1400" dirty="0">
                <a:solidFill>
                  <a:schemeClr val="tx1"/>
                </a:solidFill>
              </a:rPr>
              <a:t>1 Capital </a:t>
            </a:r>
            <a:r>
              <a:rPr lang="en-US" sz="1400" dirty="0" smtClean="0">
                <a:solidFill>
                  <a:schemeClr val="tx1"/>
                </a:solidFill>
              </a:rPr>
              <a:t>Priority - </a:t>
            </a:r>
            <a:r>
              <a:rPr lang="en-US" sz="1400" dirty="0" err="1" smtClean="0">
                <a:solidFill>
                  <a:schemeClr val="tx1"/>
                </a:solidFill>
              </a:rPr>
              <a:t>Schrenk</a:t>
            </a:r>
            <a:r>
              <a:rPr lang="en-US" sz="1400" dirty="0" smtClean="0">
                <a:solidFill>
                  <a:schemeClr val="tx1"/>
                </a:solidFill>
              </a:rPr>
              <a:t> </a:t>
            </a:r>
            <a:r>
              <a:rPr lang="en-US" sz="1400" dirty="0">
                <a:solidFill>
                  <a:schemeClr val="tx1"/>
                </a:solidFill>
              </a:rPr>
              <a:t>Hall</a:t>
            </a:r>
          </a:p>
          <a:p>
            <a:pPr marL="742950">
              <a:buFont typeface="Wingdings" panose="05000000000000000000" pitchFamily="2" charset="2"/>
              <a:buChar char="Ø"/>
            </a:pPr>
            <a:r>
              <a:rPr lang="en-US" sz="1400" dirty="0" smtClean="0">
                <a:solidFill>
                  <a:schemeClr val="tx1"/>
                </a:solidFill>
              </a:rPr>
              <a:t>2.0% STEM increase</a:t>
            </a:r>
          </a:p>
          <a:p>
            <a:pPr marL="742950">
              <a:buFont typeface="Wingdings" panose="05000000000000000000" pitchFamily="2" charset="2"/>
              <a:buChar char="Ø"/>
            </a:pPr>
            <a:r>
              <a:rPr lang="en-US" sz="1400" dirty="0" smtClean="0">
                <a:solidFill>
                  <a:schemeClr val="tx1"/>
                </a:solidFill>
              </a:rPr>
              <a:t>5.0% performance funding increase</a:t>
            </a:r>
          </a:p>
          <a:p>
            <a:pPr marL="742950">
              <a:buFont typeface="Wingdings" panose="05000000000000000000" pitchFamily="2" charset="2"/>
              <a:buChar char="Ø"/>
            </a:pPr>
            <a:r>
              <a:rPr lang="en-US" sz="1400" dirty="0" smtClean="0">
                <a:solidFill>
                  <a:schemeClr val="tx1"/>
                </a:solidFill>
              </a:rPr>
              <a:t>50/50 </a:t>
            </a:r>
            <a:r>
              <a:rPr lang="en-US" sz="1400" dirty="0">
                <a:solidFill>
                  <a:schemeClr val="tx1"/>
                </a:solidFill>
              </a:rPr>
              <a:t>Matching Capital </a:t>
            </a:r>
            <a:r>
              <a:rPr lang="en-US" sz="1400" dirty="0" smtClean="0">
                <a:solidFill>
                  <a:schemeClr val="tx1"/>
                </a:solidFill>
              </a:rPr>
              <a:t>Request - advanced construction and materials lab</a:t>
            </a:r>
          </a:p>
          <a:p>
            <a:pPr lvl="2" indent="0">
              <a:buNone/>
            </a:pPr>
            <a:endParaRPr lang="en-US" sz="1400" dirty="0">
              <a:solidFill>
                <a:schemeClr val="tx1"/>
              </a:solidFill>
            </a:endParaRPr>
          </a:p>
          <a:p>
            <a:pPr marL="457200" indent="-457200">
              <a:buFont typeface="Wingdings" panose="05000000000000000000" pitchFamily="2" charset="2"/>
              <a:buChar char="Ø"/>
            </a:pPr>
            <a:r>
              <a:rPr lang="en-US" sz="1800" dirty="0" smtClean="0"/>
              <a:t>Governor’s Budget - </a:t>
            </a:r>
            <a:r>
              <a:rPr lang="en-US" sz="1800" dirty="0" smtClean="0">
                <a:solidFill>
                  <a:schemeClr val="tx1"/>
                </a:solidFill>
              </a:rPr>
              <a:t>6% including 1% STEM</a:t>
            </a:r>
          </a:p>
          <a:p>
            <a:pPr marL="457200" indent="-457200">
              <a:buFont typeface="Wingdings" panose="05000000000000000000" pitchFamily="2" charset="2"/>
              <a:buChar char="Ø"/>
            </a:pPr>
            <a:endParaRPr lang="en-US" sz="1200" dirty="0" smtClean="0">
              <a:solidFill>
                <a:schemeClr val="tx1"/>
              </a:solidFill>
            </a:endParaRPr>
          </a:p>
          <a:p>
            <a:pPr marL="457200" indent="-457200">
              <a:buFont typeface="Wingdings" panose="05000000000000000000" pitchFamily="2" charset="2"/>
              <a:buChar char="Ø"/>
            </a:pPr>
            <a:r>
              <a:rPr lang="en-US" sz="1800" dirty="0" smtClean="0"/>
              <a:t>House Budget</a:t>
            </a:r>
          </a:p>
          <a:p>
            <a:pPr marL="685800" lvl="1">
              <a:buFont typeface="Wingdings" panose="05000000000000000000" pitchFamily="2" charset="2"/>
              <a:buChar char="Ø"/>
            </a:pPr>
            <a:r>
              <a:rPr lang="en-US" sz="1400" dirty="0" smtClean="0">
                <a:solidFill>
                  <a:schemeClr val="tx1"/>
                </a:solidFill>
              </a:rPr>
              <a:t> S&amp;T, UMKC, STL - 0% Increase</a:t>
            </a:r>
          </a:p>
          <a:p>
            <a:pPr marL="685800" lvl="1">
              <a:buFont typeface="Wingdings" panose="05000000000000000000" pitchFamily="2" charset="2"/>
              <a:buChar char="Ø"/>
            </a:pPr>
            <a:r>
              <a:rPr lang="en-US" sz="1400" dirty="0" smtClean="0"/>
              <a:t> MU - $1,000,000 Reduction</a:t>
            </a:r>
            <a:endParaRPr lang="en-US" sz="1400" dirty="0" smtClean="0">
              <a:solidFill>
                <a:schemeClr val="tx1"/>
              </a:solidFill>
            </a:endParaRPr>
          </a:p>
          <a:p>
            <a:pPr marL="685800" lvl="1">
              <a:buFont typeface="Wingdings" panose="05000000000000000000" pitchFamily="2" charset="2"/>
              <a:buChar char="Ø"/>
            </a:pPr>
            <a:r>
              <a:rPr lang="en-US" sz="1400" dirty="0" smtClean="0"/>
              <a:t> System - $7,600,000 Reduction (50%)</a:t>
            </a:r>
          </a:p>
          <a:p>
            <a:pPr marL="685800" lvl="1">
              <a:buFont typeface="Wingdings" panose="05000000000000000000" pitchFamily="2" charset="2"/>
              <a:buChar char="Ø"/>
            </a:pPr>
            <a:r>
              <a:rPr lang="en-US" sz="1400" dirty="0" smtClean="0">
                <a:solidFill>
                  <a:schemeClr val="tx1"/>
                </a:solidFill>
              </a:rPr>
              <a:t> No Capital projects included</a:t>
            </a:r>
            <a:endParaRPr lang="en-US" sz="1800" dirty="0">
              <a:solidFill>
                <a:schemeClr val="tx1"/>
              </a:solidFill>
            </a:endParaRPr>
          </a:p>
          <a:p>
            <a:pPr marL="457200" indent="-457200">
              <a:buFont typeface="Wingdings" panose="05000000000000000000" pitchFamily="2" charset="2"/>
              <a:buChar char="Ø"/>
            </a:pPr>
            <a:endParaRPr lang="en-US" sz="1050" dirty="0" smtClean="0">
              <a:solidFill>
                <a:schemeClr val="tx1"/>
              </a:solidFill>
            </a:endParaRPr>
          </a:p>
          <a:p>
            <a:pPr marL="457200" indent="-457200">
              <a:buFont typeface="Wingdings" panose="05000000000000000000" pitchFamily="2" charset="2"/>
              <a:buChar char="Ø"/>
            </a:pPr>
            <a:r>
              <a:rPr lang="en-US" sz="1800" dirty="0" smtClean="0"/>
              <a:t>Tuition and fee recommendations go before Curators in April/June</a:t>
            </a:r>
            <a:endParaRPr lang="en-US" sz="1800" dirty="0" smtClean="0">
              <a:solidFill>
                <a:schemeClr val="tx1"/>
              </a:solidFill>
            </a:endParaRPr>
          </a:p>
          <a:p>
            <a:pPr marL="457200" indent="-457200">
              <a:buFont typeface="Wingdings" panose="05000000000000000000" pitchFamily="2" charset="2"/>
              <a:buChar char="Ø"/>
            </a:pPr>
            <a:endParaRPr lang="en-US" sz="1050" dirty="0">
              <a:solidFill>
                <a:schemeClr val="tx1"/>
              </a:solidFill>
            </a:endParaRPr>
          </a:p>
          <a:p>
            <a:pPr marL="457200" indent="-457200">
              <a:buFont typeface="Wingdings" panose="05000000000000000000" pitchFamily="2" charset="2"/>
              <a:buChar char="Ø"/>
            </a:pPr>
            <a:r>
              <a:rPr lang="en-US" sz="1800" dirty="0" smtClean="0">
                <a:solidFill>
                  <a:schemeClr val="tx1"/>
                </a:solidFill>
              </a:rPr>
              <a:t>Accommodate drop in non-resident graduate students</a:t>
            </a:r>
            <a:endParaRPr lang="en-US" sz="1800" dirty="0">
              <a:solidFill>
                <a:schemeClr val="tx1"/>
              </a:solidFill>
            </a:endParaRPr>
          </a:p>
          <a:p>
            <a:pPr marL="457200" indent="-457200">
              <a:buFont typeface="Wingdings" panose="05000000000000000000" pitchFamily="2" charset="2"/>
              <a:buChar char="Ø"/>
            </a:pPr>
            <a:endParaRPr lang="en-US" sz="1600" dirty="0">
              <a:solidFill>
                <a:schemeClr val="tx1"/>
              </a:solidFill>
            </a:endParaRPr>
          </a:p>
          <a:p>
            <a:pPr marL="457200" indent="-457200">
              <a:buFont typeface="Wingdings" panose="05000000000000000000" pitchFamily="2" charset="2"/>
              <a:buChar char="Ø"/>
            </a:pPr>
            <a:endParaRPr lang="en-US" sz="1600" dirty="0" smtClean="0">
              <a:solidFill>
                <a:schemeClr val="tx1"/>
              </a:solidFill>
            </a:endParaRPr>
          </a:p>
          <a:p>
            <a:pPr marL="1485900" lvl="2" indent="-342900">
              <a:buFont typeface="Wingdings" panose="05000000000000000000" pitchFamily="2" charset="2"/>
              <a:buChar char="v"/>
            </a:pPr>
            <a:endParaRPr lang="en-US" sz="1600" dirty="0" smtClean="0">
              <a:solidFill>
                <a:schemeClr val="tx1"/>
              </a:solidFill>
            </a:endParaRPr>
          </a:p>
        </p:txBody>
      </p:sp>
    </p:spTree>
    <p:extLst>
      <p:ext uri="{BB962C8B-B14F-4D97-AF65-F5344CB8AC3E}">
        <p14:creationId xmlns:p14="http://schemas.microsoft.com/office/powerpoint/2010/main" val="286613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512" y="769544"/>
            <a:ext cx="8175280" cy="6124754"/>
          </a:xfrm>
          <a:prstGeom prst="rect">
            <a:avLst/>
          </a:prstGeom>
          <a:noFill/>
        </p:spPr>
        <p:txBody>
          <a:bodyPr wrap="square" rtlCol="0">
            <a:spAutoFit/>
          </a:bodyPr>
          <a:lstStyle/>
          <a:p>
            <a:pPr algn="ctr"/>
            <a:r>
              <a:rPr lang="en-US" sz="2800" dirty="0" smtClean="0"/>
              <a:t>POSSIBLE</a:t>
            </a:r>
          </a:p>
          <a:p>
            <a:pPr algn="ctr"/>
            <a:r>
              <a:rPr lang="en-US" sz="2800" dirty="0" smtClean="0"/>
              <a:t>FY17 FUNDING SCENARIO</a:t>
            </a:r>
          </a:p>
          <a:p>
            <a:r>
              <a:rPr lang="en-US" dirty="0" smtClean="0"/>
              <a:t>Revenue</a:t>
            </a:r>
          </a:p>
          <a:p>
            <a:pPr defTabSz="479425">
              <a:tabLst>
                <a:tab pos="457200" algn="l"/>
                <a:tab pos="5943600" algn="l"/>
                <a:tab pos="7772400" algn="r"/>
              </a:tabLst>
            </a:pPr>
            <a:r>
              <a:rPr lang="en-US" dirty="0" smtClean="0"/>
              <a:t>	State Appropriations	$	0</a:t>
            </a:r>
          </a:p>
          <a:p>
            <a:pPr defTabSz="479425">
              <a:tabLst>
                <a:tab pos="457200" algn="l"/>
                <a:tab pos="5943600" algn="l"/>
                <a:tab pos="7772400" algn="r"/>
              </a:tabLst>
            </a:pPr>
            <a:r>
              <a:rPr lang="en-US" dirty="0"/>
              <a:t>	</a:t>
            </a:r>
            <a:r>
              <a:rPr lang="en-US" dirty="0" smtClean="0"/>
              <a:t>Tuition and Fee Revenue (with proposed increases)	$	5,116,000</a:t>
            </a:r>
          </a:p>
          <a:p>
            <a:pPr defTabSz="479425">
              <a:tabLst>
                <a:tab pos="457200" algn="l"/>
                <a:tab pos="5943600" algn="l"/>
                <a:tab pos="7772400" algn="r"/>
              </a:tabLst>
            </a:pPr>
            <a:r>
              <a:rPr lang="en-US" dirty="0"/>
              <a:t>	</a:t>
            </a:r>
            <a:r>
              <a:rPr lang="en-US" dirty="0" smtClean="0"/>
              <a:t>Indirect Cost Recovery	$	</a:t>
            </a:r>
            <a:r>
              <a:rPr lang="en-US" dirty="0" smtClean="0">
                <a:solidFill>
                  <a:srgbClr val="C00000"/>
                </a:solidFill>
              </a:rPr>
              <a:t>(500,000)</a:t>
            </a:r>
          </a:p>
          <a:p>
            <a:pPr defTabSz="479425">
              <a:tabLst>
                <a:tab pos="457200" algn="l"/>
                <a:tab pos="5943600" algn="l"/>
                <a:tab pos="7772400" algn="r"/>
              </a:tabLst>
            </a:pPr>
            <a:r>
              <a:rPr lang="en-US" dirty="0">
                <a:solidFill>
                  <a:srgbClr val="C00000"/>
                </a:solidFill>
              </a:rPr>
              <a:t>	</a:t>
            </a:r>
            <a:r>
              <a:rPr lang="en-US" dirty="0" smtClean="0"/>
              <a:t>Adjustment for FY16 Revenue Under Budget	$	</a:t>
            </a:r>
            <a:r>
              <a:rPr lang="en-US" dirty="0" smtClean="0">
                <a:solidFill>
                  <a:srgbClr val="C00000"/>
                </a:solidFill>
              </a:rPr>
              <a:t>(2,316,000)</a:t>
            </a:r>
          </a:p>
          <a:p>
            <a:pPr defTabSz="479425">
              <a:tabLst>
                <a:tab pos="457200" algn="l"/>
                <a:tab pos="5943600" algn="l"/>
                <a:tab pos="7772400" algn="r"/>
              </a:tabLst>
            </a:pPr>
            <a:r>
              <a:rPr lang="en-US" dirty="0"/>
              <a:t>	</a:t>
            </a:r>
            <a:r>
              <a:rPr lang="en-US" sz="1600" dirty="0" smtClean="0"/>
              <a:t>(R/N Undergrad and R/N Graduate revenue is below budget)		</a:t>
            </a:r>
            <a:endParaRPr lang="en-US" sz="1600" u="sng" dirty="0" smtClean="0"/>
          </a:p>
          <a:p>
            <a:pPr defTabSz="479425">
              <a:tabLst>
                <a:tab pos="457200" algn="l"/>
                <a:tab pos="5943600" algn="l"/>
                <a:tab pos="7772400" algn="r"/>
              </a:tabLst>
            </a:pPr>
            <a:r>
              <a:rPr lang="en-US" sz="1600" dirty="0"/>
              <a:t>	</a:t>
            </a:r>
            <a:r>
              <a:rPr lang="en-US" sz="1600" dirty="0" smtClean="0"/>
              <a:t>(Student fees are below budget, as well)</a:t>
            </a:r>
          </a:p>
          <a:p>
            <a:pPr defTabSz="479425">
              <a:tabLst>
                <a:tab pos="457200" algn="l"/>
                <a:tab pos="5943600" algn="l"/>
                <a:tab pos="7772400" algn="r"/>
              </a:tabLst>
            </a:pPr>
            <a:r>
              <a:rPr lang="en-US" dirty="0" smtClean="0"/>
              <a:t>Adjusted Revenue	$	2,300,000</a:t>
            </a:r>
          </a:p>
          <a:p>
            <a:pPr defTabSz="479425">
              <a:tabLst>
                <a:tab pos="457200" algn="l"/>
                <a:tab pos="5943600" algn="l"/>
                <a:tab pos="7772400" algn="r"/>
              </a:tabLst>
            </a:pPr>
            <a:endParaRPr lang="en-US" dirty="0"/>
          </a:p>
          <a:p>
            <a:pPr defTabSz="479425">
              <a:tabLst>
                <a:tab pos="457200" algn="l"/>
                <a:tab pos="5943600" algn="l"/>
                <a:tab pos="7772400" algn="r"/>
              </a:tabLst>
            </a:pPr>
            <a:r>
              <a:rPr lang="en-US" dirty="0" smtClean="0"/>
              <a:t>Expenses</a:t>
            </a:r>
          </a:p>
          <a:p>
            <a:pPr defTabSz="479425">
              <a:tabLst>
                <a:tab pos="457200" algn="l"/>
                <a:tab pos="5943600" algn="l"/>
                <a:tab pos="7772400" algn="r"/>
              </a:tabLst>
            </a:pPr>
            <a:r>
              <a:rPr lang="en-US" dirty="0"/>
              <a:t>	</a:t>
            </a:r>
            <a:r>
              <a:rPr lang="en-US" dirty="0" smtClean="0"/>
              <a:t>P&amp;T, Insurance, Maintenance and Repair	$	</a:t>
            </a:r>
            <a:r>
              <a:rPr lang="en-US" smtClean="0">
                <a:solidFill>
                  <a:srgbClr val="C00000"/>
                </a:solidFill>
              </a:rPr>
              <a:t>(800,000</a:t>
            </a:r>
            <a:r>
              <a:rPr lang="en-US" dirty="0" smtClean="0">
                <a:solidFill>
                  <a:srgbClr val="C00000"/>
                </a:solidFill>
              </a:rPr>
              <a:t>)</a:t>
            </a:r>
          </a:p>
          <a:p>
            <a:pPr defTabSz="479425">
              <a:tabLst>
                <a:tab pos="457200" algn="l"/>
                <a:tab pos="5943600" algn="l"/>
                <a:tab pos="7772400" algn="r"/>
              </a:tabLst>
            </a:pPr>
            <a:r>
              <a:rPr lang="en-US" dirty="0"/>
              <a:t>	</a:t>
            </a:r>
            <a:r>
              <a:rPr lang="en-US" dirty="0" smtClean="0"/>
              <a:t>Potential System Reduction Impact	$	???</a:t>
            </a:r>
          </a:p>
          <a:p>
            <a:pPr defTabSz="479425">
              <a:tabLst>
                <a:tab pos="457200" algn="l"/>
                <a:tab pos="5943600" algn="l"/>
                <a:tab pos="7772400" algn="r"/>
              </a:tabLst>
            </a:pPr>
            <a:r>
              <a:rPr lang="en-US" dirty="0"/>
              <a:t>	</a:t>
            </a:r>
            <a:r>
              <a:rPr lang="en-US" dirty="0" smtClean="0"/>
              <a:t>Fair Labor Standards Act Impact (~$26,000 to $50,000)	$	???</a:t>
            </a:r>
          </a:p>
          <a:p>
            <a:pPr defTabSz="479425">
              <a:tabLst>
                <a:tab pos="461963" algn="l"/>
                <a:tab pos="5943600" algn="l"/>
                <a:tab pos="7772400" algn="r"/>
              </a:tabLst>
            </a:pPr>
            <a:r>
              <a:rPr lang="en-US" sz="1600" dirty="0"/>
              <a:t>	</a:t>
            </a:r>
            <a:r>
              <a:rPr lang="en-US" sz="1600" dirty="0" smtClean="0"/>
              <a:t>(effective October 1, 2016)</a:t>
            </a:r>
          </a:p>
          <a:p>
            <a:pPr defTabSz="479425">
              <a:tabLst>
                <a:tab pos="461963" algn="l"/>
                <a:tab pos="5943600" algn="l"/>
                <a:tab pos="7772400" algn="r"/>
              </a:tabLst>
            </a:pPr>
            <a:r>
              <a:rPr lang="en-US" dirty="0"/>
              <a:t>	</a:t>
            </a:r>
            <a:r>
              <a:rPr lang="en-US" dirty="0" smtClean="0"/>
              <a:t>Salary &amp; Wage Increase	$	???</a:t>
            </a:r>
          </a:p>
          <a:p>
            <a:pPr defTabSz="479425">
              <a:tabLst>
                <a:tab pos="461963" algn="l"/>
                <a:tab pos="5943600" algn="l"/>
                <a:tab pos="7772400" algn="r"/>
              </a:tabLst>
            </a:pPr>
            <a:r>
              <a:rPr lang="en-US" dirty="0"/>
              <a:t>	</a:t>
            </a:r>
            <a:r>
              <a:rPr lang="en-US" dirty="0" smtClean="0"/>
              <a:t>Additional Strategic Investments	$	???</a:t>
            </a:r>
          </a:p>
          <a:p>
            <a:pPr defTabSz="479425">
              <a:tabLst>
                <a:tab pos="461963" algn="l"/>
                <a:tab pos="5943600" algn="l"/>
                <a:tab pos="7772400" algn="r"/>
              </a:tabLst>
            </a:pPr>
            <a:r>
              <a:rPr lang="en-US" dirty="0" smtClean="0"/>
              <a:t>Estimated Available Operation Funds (without reallocations)	$	1,500,000</a:t>
            </a:r>
          </a:p>
          <a:p>
            <a:pPr defTabSz="479425">
              <a:tabLst>
                <a:tab pos="461963" algn="l"/>
                <a:tab pos="5943600" algn="l"/>
                <a:tab pos="7772400" algn="r"/>
              </a:tabLst>
            </a:pPr>
            <a:endParaRPr lang="en-US" sz="1600" dirty="0" smtClean="0"/>
          </a:p>
          <a:p>
            <a:pPr defTabSz="479425">
              <a:tabLst>
                <a:tab pos="457200" algn="l"/>
                <a:tab pos="5943600" algn="l"/>
                <a:tab pos="7772400" algn="r"/>
              </a:tabLst>
            </a:pPr>
            <a:endParaRPr lang="en-US" dirty="0"/>
          </a:p>
        </p:txBody>
      </p:sp>
      <p:cxnSp>
        <p:nvCxnSpPr>
          <p:cNvPr id="5" name="Straight Connector 4"/>
          <p:cNvCxnSpPr/>
          <p:nvPr/>
        </p:nvCxnSpPr>
        <p:spPr>
          <a:xfrm>
            <a:off x="6455121" y="3041964"/>
            <a:ext cx="186501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6455121" y="6000938"/>
            <a:ext cx="178202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3488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5910" y="1471551"/>
            <a:ext cx="8925059" cy="5386449"/>
          </a:xfrm>
        </p:spPr>
        <p:txBody>
          <a:bodyPr/>
          <a:lstStyle/>
          <a:p>
            <a:pPr>
              <a:buFont typeface="Wingdings" panose="05000000000000000000" pitchFamily="2" charset="2"/>
              <a:buChar char="§"/>
            </a:pPr>
            <a:r>
              <a:rPr lang="en-US" dirty="0" smtClean="0">
                <a:solidFill>
                  <a:srgbClr val="003B49"/>
                </a:solidFill>
                <a:latin typeface="Orgon Slab ExtraLight" panose="02000503000000020004" pitchFamily="50" charset="0"/>
              </a:rPr>
              <a:t>Task force submitted the policy to the Provost for review.</a:t>
            </a:r>
          </a:p>
          <a:p>
            <a:pPr>
              <a:buFont typeface="Wingdings" panose="05000000000000000000" pitchFamily="2" charset="2"/>
              <a:buChar char="§"/>
            </a:pPr>
            <a:endParaRPr lang="en-US" dirty="0" smtClean="0">
              <a:solidFill>
                <a:srgbClr val="003B49"/>
              </a:solidFill>
              <a:latin typeface="Orgon Slab ExtraLight" panose="02000503000000020004" pitchFamily="50" charset="0"/>
            </a:endParaRPr>
          </a:p>
          <a:p>
            <a:pPr>
              <a:buFont typeface="Wingdings" panose="05000000000000000000" pitchFamily="2" charset="2"/>
              <a:buChar char="§"/>
            </a:pPr>
            <a:r>
              <a:rPr lang="en-US" dirty="0" smtClean="0">
                <a:solidFill>
                  <a:srgbClr val="003B49"/>
                </a:solidFill>
                <a:latin typeface="Orgon Slab ExtraLight" panose="02000503000000020004" pitchFamily="50" charset="0"/>
              </a:rPr>
              <a:t>Policy submitted to UM System HR and Finance for preliminary, comprehensive review.</a:t>
            </a:r>
          </a:p>
          <a:p>
            <a:pPr>
              <a:buFont typeface="Wingdings" panose="05000000000000000000" pitchFamily="2" charset="2"/>
              <a:buChar char="§"/>
            </a:pPr>
            <a:endParaRPr lang="en-US" dirty="0" smtClean="0">
              <a:solidFill>
                <a:srgbClr val="003B49"/>
              </a:solidFill>
              <a:latin typeface="Orgon Slab ExtraLight" panose="02000503000000020004" pitchFamily="50" charset="0"/>
            </a:endParaRPr>
          </a:p>
          <a:p>
            <a:pPr>
              <a:buFont typeface="Wingdings" panose="05000000000000000000" pitchFamily="2" charset="2"/>
              <a:buChar char="§"/>
            </a:pPr>
            <a:r>
              <a:rPr lang="en-US" dirty="0">
                <a:solidFill>
                  <a:srgbClr val="C00000"/>
                </a:solidFill>
                <a:latin typeface="Orgon Slab ExtraLight" panose="02000503000000020004" pitchFamily="50" charset="0"/>
              </a:rPr>
              <a:t>P</a:t>
            </a:r>
            <a:r>
              <a:rPr lang="en-US" dirty="0" smtClean="0">
                <a:solidFill>
                  <a:srgbClr val="C00000"/>
                </a:solidFill>
                <a:latin typeface="Orgon Slab ExtraLight" panose="02000503000000020004" pitchFamily="50" charset="0"/>
              </a:rPr>
              <a:t>reliminary approval has just been granted</a:t>
            </a:r>
            <a:r>
              <a:rPr lang="en-US" dirty="0" smtClean="0">
                <a:solidFill>
                  <a:srgbClr val="003B49"/>
                </a:solidFill>
                <a:latin typeface="Orgon Slab ExtraLight" panose="02000503000000020004" pitchFamily="50" charset="0"/>
              </a:rPr>
              <a:t> </a:t>
            </a:r>
          </a:p>
          <a:p>
            <a:pPr lvl="1">
              <a:buFont typeface="Wingdings" panose="05000000000000000000" pitchFamily="2" charset="2"/>
              <a:buChar char="§"/>
            </a:pPr>
            <a:r>
              <a:rPr lang="en-US" dirty="0">
                <a:solidFill>
                  <a:srgbClr val="003B49"/>
                </a:solidFill>
                <a:latin typeface="Orgon Slab ExtraLight" panose="02000503000000020004" pitchFamily="50" charset="0"/>
              </a:rPr>
              <a:t>C</a:t>
            </a:r>
            <a:r>
              <a:rPr lang="en-US" dirty="0" smtClean="0">
                <a:solidFill>
                  <a:srgbClr val="003B49"/>
                </a:solidFill>
                <a:latin typeface="Orgon Slab ExtraLight" panose="02000503000000020004" pitchFamily="50" charset="0"/>
              </a:rPr>
              <a:t>hairs will circulate to faculty for comments.</a:t>
            </a:r>
          </a:p>
          <a:p>
            <a:pPr lvl="1">
              <a:buFont typeface="Wingdings" panose="05000000000000000000" pitchFamily="2" charset="2"/>
              <a:buChar char="§"/>
            </a:pPr>
            <a:r>
              <a:rPr lang="en-US" dirty="0" smtClean="0">
                <a:solidFill>
                  <a:srgbClr val="003B49"/>
                </a:solidFill>
                <a:latin typeface="Orgon Slab ExtraLight" panose="02000503000000020004" pitchFamily="50" charset="0"/>
              </a:rPr>
              <a:t>Task Force has thoroughly explored options</a:t>
            </a:r>
          </a:p>
          <a:p>
            <a:pPr lvl="1">
              <a:buFont typeface="Wingdings" panose="05000000000000000000" pitchFamily="2" charset="2"/>
              <a:buChar char="§"/>
            </a:pPr>
            <a:endParaRPr lang="en-US" dirty="0" smtClean="0">
              <a:solidFill>
                <a:srgbClr val="003B49"/>
              </a:solidFill>
              <a:latin typeface="Orgon Slab ExtraLight" panose="02000503000000020004" pitchFamily="50" charset="0"/>
            </a:endParaRPr>
          </a:p>
          <a:p>
            <a:pPr>
              <a:buFont typeface="Wingdings" panose="05000000000000000000" pitchFamily="2" charset="2"/>
              <a:buChar char="§"/>
            </a:pPr>
            <a:r>
              <a:rPr lang="en-US" dirty="0" smtClean="0">
                <a:solidFill>
                  <a:srgbClr val="003B49"/>
                </a:solidFill>
                <a:latin typeface="Orgon Slab ExtraLight" panose="02000503000000020004" pitchFamily="50" charset="0"/>
              </a:rPr>
              <a:t>Final version planned for submission in mid-late April</a:t>
            </a:r>
          </a:p>
          <a:p>
            <a:pPr lvl="1">
              <a:buFont typeface="Wingdings" panose="05000000000000000000" pitchFamily="2" charset="2"/>
              <a:buChar char="§"/>
            </a:pPr>
            <a:endParaRPr lang="en-US" dirty="0" smtClean="0">
              <a:solidFill>
                <a:srgbClr val="003B49"/>
              </a:solidFill>
              <a:latin typeface="Orgon Slab ExtraLight" panose="02000503000000020004" pitchFamily="50" charset="0"/>
            </a:endParaRPr>
          </a:p>
          <a:p>
            <a:pPr marL="0" indent="0">
              <a:buNone/>
            </a:pPr>
            <a:endParaRPr lang="en-US" sz="3600" dirty="0">
              <a:solidFill>
                <a:srgbClr val="003B49"/>
              </a:solidFill>
              <a:latin typeface="Orgon Slab ExtraLight" panose="02000503000000020004" pitchFamily="50" charset="0"/>
            </a:endParaRPr>
          </a:p>
          <a:p>
            <a:pPr marL="0" indent="0">
              <a:buNone/>
            </a:pPr>
            <a:endParaRPr lang="en-US" sz="3600" dirty="0" smtClean="0">
              <a:solidFill>
                <a:srgbClr val="003B49"/>
              </a:solidFill>
              <a:latin typeface="Orgon Slab ExtraLight" panose="02000503000000020004" pitchFamily="50" charset="0"/>
            </a:endParaRPr>
          </a:p>
          <a:p>
            <a:pPr marL="0" indent="0">
              <a:buNone/>
            </a:pPr>
            <a:endParaRPr lang="en-US" sz="3600" dirty="0">
              <a:solidFill>
                <a:srgbClr val="003B49"/>
              </a:solidFill>
              <a:latin typeface="Orgon Slab ExtraLight" panose="02000503000000020004" pitchFamily="50" charset="0"/>
            </a:endParaRPr>
          </a:p>
          <a:p>
            <a:pPr marL="0" indent="0">
              <a:buNone/>
            </a:pPr>
            <a:endParaRPr lang="en-US" sz="3600" dirty="0" smtClean="0">
              <a:solidFill>
                <a:srgbClr val="003B49"/>
              </a:solidFill>
              <a:latin typeface="Orgon Slab ExtraLight" panose="02000503000000020004" pitchFamily="50" charset="0"/>
            </a:endParaRPr>
          </a:p>
          <a:p>
            <a:pPr marL="0" indent="0">
              <a:buNone/>
            </a:pPr>
            <a:endParaRPr lang="en-US" sz="3600" dirty="0" smtClean="0">
              <a:solidFill>
                <a:srgbClr val="003B49"/>
              </a:solidFill>
              <a:latin typeface="Orgon Slab ExtraLight" panose="02000503000000020004" pitchFamily="50" charset="0"/>
            </a:endParaRPr>
          </a:p>
          <a:p>
            <a:pPr marL="0" indent="0">
              <a:buNone/>
            </a:pPr>
            <a:endParaRPr lang="en-US" sz="3600" dirty="0">
              <a:solidFill>
                <a:srgbClr val="003B49"/>
              </a:solidFill>
              <a:latin typeface="Orgon Slab ExtraLight" panose="02000503000000020004" pitchFamily="50" charset="0"/>
            </a:endParaRPr>
          </a:p>
          <a:p>
            <a:pPr marL="0" indent="0">
              <a:buNone/>
            </a:pPr>
            <a:endParaRPr lang="en-US" sz="3600" dirty="0" smtClean="0">
              <a:solidFill>
                <a:srgbClr val="003B49"/>
              </a:solidFill>
              <a:latin typeface="Orgon Slab ExtraLight" panose="02000503000000020004" pitchFamily="50" charset="0"/>
            </a:endParaRPr>
          </a:p>
          <a:p>
            <a:pPr marL="0" indent="0">
              <a:buNone/>
            </a:pPr>
            <a:endParaRPr lang="en-US" sz="3600" dirty="0">
              <a:solidFill>
                <a:srgbClr val="003B49"/>
              </a:solidFill>
              <a:latin typeface="Orgon Slab ExtraLight" panose="02000503000000020004" pitchFamily="50" charset="0"/>
            </a:endParaRPr>
          </a:p>
        </p:txBody>
      </p:sp>
      <p:sp>
        <p:nvSpPr>
          <p:cNvPr id="3" name="Text Placeholder 2"/>
          <p:cNvSpPr>
            <a:spLocks noGrp="1"/>
          </p:cNvSpPr>
          <p:nvPr>
            <p:ph type="body" sz="quarter" idx="12"/>
          </p:nvPr>
        </p:nvSpPr>
        <p:spPr>
          <a:xfrm>
            <a:off x="486108" y="644997"/>
            <a:ext cx="8184662" cy="991999"/>
          </a:xfrm>
        </p:spPr>
        <p:txBody>
          <a:bodyPr>
            <a:normAutofit/>
          </a:bodyPr>
          <a:lstStyle/>
          <a:p>
            <a:pPr algn="ctr"/>
            <a:r>
              <a:rPr lang="en-US" sz="4000" dirty="0" smtClean="0"/>
              <a:t>Faculty Salary Incentive Policy</a:t>
            </a:r>
            <a:endParaRPr lang="en-US" sz="4000" dirty="0"/>
          </a:p>
        </p:txBody>
      </p:sp>
    </p:spTree>
    <p:extLst>
      <p:ext uri="{BB962C8B-B14F-4D97-AF65-F5344CB8AC3E}">
        <p14:creationId xmlns:p14="http://schemas.microsoft.com/office/powerpoint/2010/main" val="587265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1437</Words>
  <Application>Microsoft Office PowerPoint</Application>
  <PresentationFormat>On-screen Show (4:3)</PresentationFormat>
  <Paragraphs>229</Paragraphs>
  <Slides>21</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Arial</vt:lpstr>
      <vt:lpstr>Calibri</vt:lpstr>
      <vt:lpstr>Encode Sans Normal Black</vt:lpstr>
      <vt:lpstr>Lucida Grande</vt:lpstr>
      <vt:lpstr>Orgon Slab</vt:lpstr>
      <vt:lpstr>Orgon Slab ExtraLight</vt:lpstr>
      <vt:lpstr>Orgon Slab Light</vt:lpstr>
      <vt:lpstr>Orgon Slab Medium</vt:lpstr>
      <vt:lpstr>Wingdings</vt:lpstr>
      <vt:lpstr>1_Custom Design</vt:lpstr>
      <vt:lpstr>2_Custom Design</vt:lpstr>
      <vt:lpstr>3_Custom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Current Status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66</cp:revision>
  <cp:lastPrinted>2016-03-24T15:05:56Z</cp:lastPrinted>
  <dcterms:created xsi:type="dcterms:W3CDTF">2014-10-14T00:51:43Z</dcterms:created>
  <dcterms:modified xsi:type="dcterms:W3CDTF">2016-03-24T21:20:21Z</dcterms:modified>
</cp:coreProperties>
</file>